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15"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33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5233F-B6E1-4C81-81A7-8290A720F53C}" type="datetimeFigureOut">
              <a:rPr lang="tr-TR" smtClean="0"/>
              <a:pPr/>
              <a:t>02.10.2017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0285B-778D-430E-A988-353A8BBC0B12}" type="slidenum">
              <a:rPr lang="tr-TR" smtClean="0"/>
              <a:pPr/>
              <a:t>‹#›</a:t>
            </a:fld>
            <a:endParaRPr lang="tr-TR"/>
          </a:p>
        </p:txBody>
      </p:sp>
    </p:spTree>
    <p:extLst>
      <p:ext uri="{BB962C8B-B14F-4D97-AF65-F5344CB8AC3E}">
        <p14:creationId xmlns:p14="http://schemas.microsoft.com/office/powerpoint/2010/main" xmlns="" val="215299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9938"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F3B0A4-1059-4414-9DB5-077C79F318FA}" type="slidenum">
              <a:rPr lang="tr-TR">
                <a:cs typeface="Arial" charset="0"/>
              </a:rPr>
              <a:pPr fontAlgn="base">
                <a:spcBef>
                  <a:spcPct val="0"/>
                </a:spcBef>
                <a:spcAft>
                  <a:spcPct val="0"/>
                </a:spcAft>
                <a:defRPr/>
              </a:pPr>
              <a:t>26</a:t>
            </a:fld>
            <a:endParaRPr lang="tr-TR">
              <a:latin typeface="Times New Roman Tur" pitchFamily="18" charset="0"/>
              <a:cs typeface="Arial" charset="0"/>
            </a:endParaRPr>
          </a:p>
        </p:txBody>
      </p:sp>
    </p:spTree>
    <p:extLst>
      <p:ext uri="{BB962C8B-B14F-4D97-AF65-F5344CB8AC3E}">
        <p14:creationId xmlns:p14="http://schemas.microsoft.com/office/powerpoint/2010/main" xmlns="" val="150167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B879E5-86AA-44C0-A7A7-3205FDECB44B}" type="slidenum">
              <a:rPr lang="en-AU">
                <a:cs typeface="Arial" charset="0"/>
              </a:rPr>
              <a:pPr fontAlgn="base">
                <a:spcBef>
                  <a:spcPct val="0"/>
                </a:spcBef>
                <a:spcAft>
                  <a:spcPct val="0"/>
                </a:spcAft>
                <a:defRPr/>
              </a:pPr>
              <a:t>58</a:t>
            </a:fld>
            <a:endParaRPr lang="en-AU">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xmlns="" val="179966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284219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124524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2307564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F0121E37-D007-42DF-9684-35948F1F3F27}" type="datetime1">
              <a:rPr lang="tr-TR" smtClean="0"/>
              <a:pPr>
                <a:defRPr/>
              </a:pPr>
              <a:t>02.10.2017</a:t>
            </a:fld>
            <a:endParaRPr lang="tr-TR"/>
          </a:p>
        </p:txBody>
      </p:sp>
      <p:sp>
        <p:nvSpPr>
          <p:cNvPr id="6" name="Rectangle 5"/>
          <p:cNvSpPr>
            <a:spLocks noGrp="1" noChangeArrowheads="1"/>
          </p:cNvSpPr>
          <p:nvPr>
            <p:ph type="ftr" sz="quarter" idx="11"/>
          </p:nvPr>
        </p:nvSpPr>
        <p:spPr/>
        <p:txBody>
          <a:bodyPr/>
          <a:lstStyle>
            <a:lvl1pPr>
              <a:defRPr/>
            </a:lvl1pPr>
          </a:lstStyle>
          <a:p>
            <a:pPr>
              <a:defRPr/>
            </a:pPr>
            <a:r>
              <a:rPr lang="tr-TR" smtClean="0"/>
              <a:t>…Egitimhane.com…</a:t>
            </a:r>
            <a:endParaRPr lang="tr-TR"/>
          </a:p>
        </p:txBody>
      </p:sp>
      <p:sp>
        <p:nvSpPr>
          <p:cNvPr id="7" name="Rectangle 6"/>
          <p:cNvSpPr>
            <a:spLocks noGrp="1" noChangeArrowheads="1"/>
          </p:cNvSpPr>
          <p:nvPr>
            <p:ph type="sldNum" sz="quarter" idx="12"/>
          </p:nvPr>
        </p:nvSpPr>
        <p:spPr/>
        <p:txBody>
          <a:bodyPr/>
          <a:lstStyle>
            <a:lvl1pPr>
              <a:defRPr/>
            </a:lvl1pPr>
          </a:lstStyle>
          <a:p>
            <a:pPr>
              <a:defRPr/>
            </a:pPr>
            <a:fld id="{C5006697-35C6-474D-8925-3F9F9CC29688}" type="slidenum">
              <a:rPr lang="tr-TR"/>
              <a:pPr>
                <a:defRPr/>
              </a:pPr>
              <a:t>‹#›</a:t>
            </a:fld>
            <a:endParaRPr lang="tr-TR">
              <a:latin typeface="Times New Roman Tur" charset="-94"/>
            </a:endParaRPr>
          </a:p>
        </p:txBody>
      </p:sp>
    </p:spTree>
    <p:extLst>
      <p:ext uri="{BB962C8B-B14F-4D97-AF65-F5344CB8AC3E}">
        <p14:creationId xmlns:p14="http://schemas.microsoft.com/office/powerpoint/2010/main" xmlns="" val="208682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92444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99477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412145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355436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237557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221610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110782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E1CB3EC-6ADB-4838-A82E-2D952339A6FA}" type="datetimeFigureOut">
              <a:rPr lang="tr-TR" smtClean="0"/>
              <a:pPr/>
              <a:t>02.10.2017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396839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CB3EC-6ADB-4838-A82E-2D952339A6FA}" type="datetimeFigureOut">
              <a:rPr lang="tr-TR" smtClean="0"/>
              <a:pPr/>
              <a:t>02.10.2017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C5E16-59EF-458C-9956-519CBBBB2B88}" type="slidenum">
              <a:rPr lang="tr-TR" smtClean="0"/>
              <a:pPr/>
              <a:t>‹#›</a:t>
            </a:fld>
            <a:endParaRPr lang="tr-TR"/>
          </a:p>
        </p:txBody>
      </p:sp>
    </p:spTree>
    <p:extLst>
      <p:ext uri="{BB962C8B-B14F-4D97-AF65-F5344CB8AC3E}">
        <p14:creationId xmlns:p14="http://schemas.microsoft.com/office/powerpoint/2010/main" xmlns="" val="131401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tr/imgres?imgurl=http://www.elestiri-yorum.org/wp-content/uploads/2009/10/%C4%B0yi-k%C3%B6t%C3%BC.gif&amp;imgrefurl=http://engelliler.gen.tr/f84/iyi-ve-kotu-9352/&amp;usg=___sNJ5G8Pj4D0dXpvTlPNUVjD7GM=&amp;h=375&amp;w=400&amp;sz=3&amp;hl=tr&amp;start=81&amp;zoom=1&amp;tbnid=ZMNBwWQ0QogCvM:&amp;tbnh=116&amp;tbnw=124&amp;ei=JdbxTuThJMbSsga24enPDw&amp;prev=/search?q=de%C4%9Ferli+insan+de%C4%9Fersiz+insan&amp;start=63&amp;hl=tr&amp;sa=N&amp;gbv=2&amp;tbm=isch&amp;itbs=1"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imgres?imgurl=http://img72.imageshack.us/img72/3299/77110780fr9.jpg&amp;imgrefurl=http://forum.shiftdelete.net/siir-oyku-deneme/176990-ayrilmayi-da-bilmek-gerekir.html&amp;usg=__pSF8IU13qbNeJZ9f7pKHGP4Q2lQ=&amp;h=640&amp;w=477&amp;sz=42&amp;hl=tr&amp;start=57&amp;zoom=1&amp;tbnid=YYEiA4sFWI2RCM:&amp;tbnh=137&amp;tbnw=102&amp;ei=-NXxTpSiDJGssAbB69wT&amp;prev=/search?q=de%C4%9Ferli+insan+de%C4%9Fersiz+insan&amp;start=42&amp;hl=tr&amp;sa=N&amp;gbv=2&amp;tbm=isch&amp;itbs=1" TargetMode="Externa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ogle.com.tr/imgres?imgurl=http://www.balkanlarkoleji.k12.tr/images/almanca/alm_6.1.gif&amp;imgrefurl=http://www.balkanlarkoleji.k12.tr/kolej/almanca-6-snflar&amp;usg=__gLKTR1akeWudN8LxLg6w5GWwyv4=&amp;h=371&amp;w=400&amp;sz=49&amp;hl=tr&amp;start=136&amp;zoom=1&amp;tbnid=zMPGFX_jD_l7zM:&amp;tbnh=115&amp;tbnw=124&amp;ei=rdrxTsS-K4zHswb02qkP&amp;prev=/search?q=ya%C5%9Fayarak+%C3%B6%C4%9Frenme&amp;start=126&amp;hl=tr&amp;sa=N&amp;gbv=2&amp;tbm=isch&amp;itbs=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hyperlink" Target="http://www.google.com.tr/imgres?imgurl=http://img0.liveinternet.ru/images/attach/b/3/26/948/26948693_1.jpg&amp;imgrefurl=http://www.geldik.com/bebek-resimleri/49091-bi-dunya-cocukluk-bi-dunya-cocukluk-resimler.html&amp;usg=__UBVFxSyo427Ky27-FfKybJzCoU4=&amp;h=650&amp;w=650&amp;sz=244&amp;hl=tr&amp;start=4&amp;zoom=1&amp;tbnid=BlVloYvMl7N-iM:&amp;tbnh=137&amp;tbnw=137&amp;ei=JuHxTvyOC9HrsgbF6oTJDw&amp;prev=/search?q=%C3%A7ocukluk&amp;hl=tr&amp;sa=N&amp;gbv=2&amp;tbm=isch&amp;itbs=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imgres?imgurl=http://www.mizahvecizgi.com/metinler/data/upimages/milkodikovsergi_2_karikatur_7.jpg&amp;imgrefurl=http://www.mizahvecizgi.com/ustalar_orta.php?subaction=showfull&amp;id=1243422903&amp;archive=&amp;start_from=&amp;ucat=37&amp;&amp;usg=__p2-hB3ffsqymBy_RWtMWqcfSNno=&amp;h=418&amp;w=440&amp;sz=120&amp;hl=tr&amp;start=7&amp;zoom=1&amp;tbnid=G0I0BbFjp7I4lM:&amp;tbnh=121&amp;tbnw=127&amp;ei=eObxTprlH9HtsgaHhcDIDw&amp;prev=/search?q=tutars%C4%B1zl%C4%B1k&amp;hl=tr&amp;sa=N&amp;gbv=2&amp;tbm=isch&amp;itbs=1"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F:\Resimlerim\mutlu-cicek.jpg"/>
          <p:cNvPicPr>
            <a:picLocks noChangeAspect="1" noChangeArrowheads="1"/>
          </p:cNvPicPr>
          <p:nvPr/>
        </p:nvPicPr>
        <p:blipFill>
          <a:blip r:embed="rId2" cstate="print"/>
          <a:srcRect/>
          <a:stretch>
            <a:fillRect/>
          </a:stretch>
        </p:blipFill>
        <p:spPr bwMode="auto">
          <a:xfrm>
            <a:off x="4214813" y="571500"/>
            <a:ext cx="4929187" cy="6286500"/>
          </a:xfrm>
          <a:prstGeom prst="rect">
            <a:avLst/>
          </a:prstGeom>
          <a:noFill/>
          <a:ln w="9525">
            <a:noFill/>
            <a:miter lim="800000"/>
            <a:headEnd/>
            <a:tailEnd/>
          </a:ln>
        </p:spPr>
      </p:pic>
      <p:sp>
        <p:nvSpPr>
          <p:cNvPr id="15362" name="2 Metin kutusu"/>
          <p:cNvSpPr txBox="1">
            <a:spLocks noChangeArrowheads="1"/>
          </p:cNvSpPr>
          <p:nvPr/>
        </p:nvSpPr>
        <p:spPr bwMode="auto">
          <a:xfrm>
            <a:off x="0" y="908720"/>
            <a:ext cx="4000500" cy="6771084"/>
          </a:xfrm>
          <a:prstGeom prst="rect">
            <a:avLst/>
          </a:prstGeom>
          <a:noFill/>
          <a:ln w="9525">
            <a:noFill/>
            <a:miter lim="800000"/>
            <a:headEnd/>
            <a:tailEnd/>
          </a:ln>
        </p:spPr>
        <p:txBody>
          <a:bodyPr>
            <a:spAutoFit/>
          </a:bodyPr>
          <a:lstStyle/>
          <a:p>
            <a:pPr algn="ctr">
              <a:buFont typeface="Wingdings 2" pitchFamily="18" charset="2"/>
              <a:buNone/>
            </a:pPr>
            <a:r>
              <a:rPr lang="tr-TR" sz="5400" b="1" dirty="0" smtClean="0">
                <a:solidFill>
                  <a:srgbClr val="0000FF"/>
                </a:solidFill>
                <a:latin typeface="Calibri" pitchFamily="34" charset="0"/>
              </a:rPr>
              <a:t>OKULDA ÇALIŞAN HERKESİN GÖREVİ OLARAK DEĞERLER EĞİTİMİ</a:t>
            </a:r>
            <a:endParaRPr lang="tr-TR" sz="5400" b="1" i="1" dirty="0" smtClean="0">
              <a:solidFill>
                <a:srgbClr val="0000FF"/>
              </a:solidFill>
              <a:latin typeface="Calibri" pitchFamily="34" charset="0"/>
            </a:endParaRPr>
          </a:p>
          <a:p>
            <a:endParaRPr lang="tr-TR" sz="2800" dirty="0">
              <a:latin typeface="Comic Sans MS" pitchFamily="66" charset="0"/>
            </a:endParaRPr>
          </a:p>
          <a:p>
            <a:endParaRPr lang="tr-TR" sz="2800" dirty="0">
              <a:latin typeface="Comic Sans MS" pitchFamily="66" charset="0"/>
            </a:endParaRPr>
          </a:p>
        </p:txBody>
      </p:sp>
    </p:spTree>
    <p:extLst>
      <p:ext uri="{BB962C8B-B14F-4D97-AF65-F5344CB8AC3E}">
        <p14:creationId xmlns:p14="http://schemas.microsoft.com/office/powerpoint/2010/main" xmlns="" val="269804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700808"/>
            <a:ext cx="8352928" cy="4320480"/>
          </a:xfrm>
        </p:spPr>
        <p:txBody>
          <a:bodyPr/>
          <a:lstStyle/>
          <a:p>
            <a:pPr algn="ctr" eaLnBrk="1" hangingPunct="1">
              <a:lnSpc>
                <a:spcPct val="150000"/>
              </a:lnSpc>
              <a:buFont typeface="Wingdings" panose="05000000000000000000" pitchFamily="2" charset="2"/>
              <a:buChar char="§"/>
            </a:pPr>
            <a:r>
              <a:rPr lang="tr-TR" dirty="0" smtClean="0"/>
              <a:t>Aile ve okul tarafından verilen değerlerle televizyon ve dış dünyanın verdiği değerler çoğu zaman farklılık göstermektedir. </a:t>
            </a:r>
          </a:p>
          <a:p>
            <a:pPr algn="ctr" eaLnBrk="1" hangingPunct="1">
              <a:lnSpc>
                <a:spcPct val="150000"/>
              </a:lnSpc>
              <a:buFont typeface="Wingdings" panose="05000000000000000000" pitchFamily="2" charset="2"/>
              <a:buChar char="§"/>
            </a:pPr>
            <a:r>
              <a:rPr lang="tr-TR" dirty="0" smtClean="0"/>
              <a:t>Bu noktada anne babaların işleri daha da zorlaşmaktadır. </a:t>
            </a:r>
          </a:p>
        </p:txBody>
      </p:sp>
    </p:spTree>
    <p:extLst>
      <p:ext uri="{BB962C8B-B14F-4D97-AF65-F5344CB8AC3E}">
        <p14:creationId xmlns:p14="http://schemas.microsoft.com/office/powerpoint/2010/main" xmlns="" val="186576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76672"/>
            <a:ext cx="8229600" cy="563563"/>
          </a:xfrm>
        </p:spPr>
        <p:txBody>
          <a:bodyPr>
            <a:normAutofit fontScale="90000"/>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539750" y="1341438"/>
            <a:ext cx="8229600" cy="5040312"/>
          </a:xfrm>
        </p:spPr>
        <p:txBody>
          <a:bodyPr/>
          <a:lstStyle/>
          <a:p>
            <a:pPr algn="ctr" eaLnBrk="1" hangingPunct="1">
              <a:buFont typeface="Wingdings 2" pitchFamily="18" charset="2"/>
              <a:buNone/>
            </a:pPr>
            <a:r>
              <a:rPr lang="tr-TR" sz="2800" dirty="0" smtClean="0"/>
              <a:t>Hızlı ve baş döndürücü şekilde değişim içinde olan değerler, bunlarla baş etmek zorunda kalan ve </a:t>
            </a:r>
            <a:r>
              <a:rPr lang="tr-TR" sz="2800" b="1" dirty="0" smtClean="0"/>
              <a:t>değer karmaşası</a:t>
            </a:r>
            <a:r>
              <a:rPr lang="tr-TR" sz="2800" dirty="0" smtClean="0"/>
              <a:t> yaşayan çocuklar için değer aktarımı çok daha önemli bir hâle gelmiştir. </a:t>
            </a:r>
          </a:p>
          <a:p>
            <a:pPr algn="ctr" eaLnBrk="1" hangingPunct="1">
              <a:buFont typeface="Wingdings 2" pitchFamily="18" charset="2"/>
              <a:buNone/>
            </a:pPr>
            <a:endParaRPr lang="tr-TR" sz="2800" dirty="0" smtClean="0"/>
          </a:p>
          <a:p>
            <a:pPr algn="ctr" eaLnBrk="1" hangingPunct="1">
              <a:buFont typeface="Wingdings 2" pitchFamily="18" charset="2"/>
              <a:buNone/>
            </a:pPr>
            <a:r>
              <a:rPr lang="tr-TR" dirty="0" smtClean="0">
                <a:solidFill>
                  <a:srgbClr val="FF0000"/>
                </a:solidFill>
              </a:rPr>
              <a:t>Ortak değerler oluşturamayan bir toplumun</a:t>
            </a:r>
          </a:p>
          <a:p>
            <a:pPr algn="ctr" eaLnBrk="1" hangingPunct="1">
              <a:buFont typeface="Wingdings 2" pitchFamily="18" charset="2"/>
              <a:buNone/>
            </a:pPr>
            <a:r>
              <a:rPr lang="tr-TR" dirty="0" smtClean="0">
                <a:solidFill>
                  <a:srgbClr val="FF0000"/>
                </a:solidFill>
              </a:rPr>
              <a:t> bütünleşme değil, tersine </a:t>
            </a:r>
            <a:r>
              <a:rPr lang="tr-TR" b="1" dirty="0" smtClean="0">
                <a:solidFill>
                  <a:srgbClr val="FF0000"/>
                </a:solidFill>
              </a:rPr>
              <a:t>toplumsal çözülme </a:t>
            </a:r>
            <a:r>
              <a:rPr lang="tr-TR" dirty="0" smtClean="0">
                <a:solidFill>
                  <a:srgbClr val="FF0000"/>
                </a:solidFill>
              </a:rPr>
              <a:t>yaşaması kaçınılmaz bir gerçektir.</a:t>
            </a:r>
          </a:p>
          <a:p>
            <a:pPr algn="ctr" eaLnBrk="1" hangingPunct="1">
              <a:lnSpc>
                <a:spcPct val="150000"/>
              </a:lnSpc>
            </a:pPr>
            <a:endParaRPr lang="tr-TR" dirty="0" smtClean="0"/>
          </a:p>
          <a:p>
            <a:pPr algn="just" eaLnBrk="1" hangingPunct="1"/>
            <a:endParaRPr lang="tr-TR" dirty="0" smtClean="0"/>
          </a:p>
        </p:txBody>
      </p:sp>
    </p:spTree>
    <p:extLst>
      <p:ext uri="{BB962C8B-B14F-4D97-AF65-F5344CB8AC3E}">
        <p14:creationId xmlns:p14="http://schemas.microsoft.com/office/powerpoint/2010/main" xmlns="" val="34499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686800" cy="8382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844824"/>
            <a:ext cx="8208912" cy="4104456"/>
          </a:xfrm>
        </p:spPr>
        <p:txBody>
          <a:bodyPr/>
          <a:lstStyle/>
          <a:p>
            <a:pPr algn="just" eaLnBrk="1" hangingPunct="1">
              <a:lnSpc>
                <a:spcPct val="150000"/>
              </a:lnSpc>
              <a:buFont typeface="Wingdings" panose="05000000000000000000" pitchFamily="2" charset="2"/>
              <a:buChar char="§"/>
            </a:pPr>
            <a:r>
              <a:rPr lang="tr-TR" dirty="0" smtClean="0"/>
              <a:t>Çocuklarımızın zihinlerini bilgiyle doldurarak öğretim yaparken gönüllerini de sevgiyle donatıp onların ahlâklı birer fert olarak yetişmeleri için </a:t>
            </a:r>
            <a:r>
              <a:rPr lang="tr-TR" dirty="0" smtClean="0">
                <a:solidFill>
                  <a:srgbClr val="FF0000"/>
                </a:solidFill>
              </a:rPr>
              <a:t>Değerler Eğitimi </a:t>
            </a:r>
            <a:r>
              <a:rPr lang="tr-TR" dirty="0" smtClean="0"/>
              <a:t>çalışması yapılması gerektiğine inanıyoruz.</a:t>
            </a:r>
          </a:p>
        </p:txBody>
      </p:sp>
    </p:spTree>
    <p:extLst>
      <p:ext uri="{BB962C8B-B14F-4D97-AF65-F5344CB8AC3E}">
        <p14:creationId xmlns:p14="http://schemas.microsoft.com/office/powerpoint/2010/main" xmlns="" val="1753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14313" y="228600"/>
            <a:ext cx="8715375" cy="758825"/>
          </a:xfrm>
        </p:spPr>
        <p:txBody>
          <a:bodyPr>
            <a:normAutofit fontScale="90000"/>
          </a:bodyPr>
          <a:lstStyle/>
          <a:p>
            <a:pPr eaLnBrk="1" fontAlgn="auto" hangingPunct="1">
              <a:spcAft>
                <a:spcPts val="0"/>
              </a:spcAft>
              <a:defRPr/>
            </a:pPr>
            <a:r>
              <a:rPr lang="tr-TR" b="1" dirty="0" smtClean="0">
                <a:solidFill>
                  <a:srgbClr val="89006F"/>
                </a:solidFill>
                <a:latin typeface="Comic Sans MS" pitchFamily="66" charset="0"/>
              </a:rPr>
              <a:t>DEĞERLER EĞİTİMİ</a:t>
            </a:r>
          </a:p>
        </p:txBody>
      </p:sp>
      <p:sp>
        <p:nvSpPr>
          <p:cNvPr id="26626" name="2 İçerik Yer Tutucusu"/>
          <p:cNvSpPr>
            <a:spLocks noGrp="1"/>
          </p:cNvSpPr>
          <p:nvPr>
            <p:ph idx="1"/>
          </p:nvPr>
        </p:nvSpPr>
        <p:spPr>
          <a:xfrm>
            <a:off x="214313" y="1143000"/>
            <a:ext cx="8643937" cy="5143500"/>
          </a:xfrm>
        </p:spPr>
        <p:txBody>
          <a:bodyPr/>
          <a:lstStyle/>
          <a:p>
            <a:pPr algn="just" eaLnBrk="1" hangingPunct="1">
              <a:lnSpc>
                <a:spcPct val="90000"/>
              </a:lnSpc>
              <a:buFont typeface="Wingdings 2" pitchFamily="18" charset="2"/>
              <a:buNone/>
            </a:pPr>
            <a:endParaRPr lang="tr-TR" sz="2800" b="1" smtClean="0"/>
          </a:p>
          <a:p>
            <a:pPr algn="just" eaLnBrk="1" hangingPunct="1">
              <a:lnSpc>
                <a:spcPct val="90000"/>
              </a:lnSpc>
              <a:buFont typeface="Wingdings 2" pitchFamily="18" charset="2"/>
              <a:buNone/>
            </a:pPr>
            <a:r>
              <a:rPr lang="tr-TR" sz="2800" b="1" smtClean="0">
                <a:latin typeface="Comic Sans MS" pitchFamily="66" charset="0"/>
              </a:rPr>
              <a:t>     Değerler eğitiminin amacı, çocuğun doğuştan getirdiği en iyi tarafı ortaya çıkarmak; kişiliğinin her yönüyle gelişmesini sağlamak; insani mükemmelliğe ulaşmasına yardımcı olmak; bireyi ve toplumu kötü ahlaktan korumak ve kurtarmak, bunun yanında iyi ahlakla donatmak ve devamını sağlamaktır.</a:t>
            </a:r>
            <a:r>
              <a:rPr lang="tr-TR" sz="2800" smtClean="0">
                <a:latin typeface="Comic Sans MS" pitchFamily="66" charset="0"/>
              </a:rPr>
              <a:t> </a:t>
            </a:r>
          </a:p>
        </p:txBody>
      </p:sp>
    </p:spTree>
    <p:extLst>
      <p:ext uri="{BB962C8B-B14F-4D97-AF65-F5344CB8AC3E}">
        <p14:creationId xmlns:p14="http://schemas.microsoft.com/office/powerpoint/2010/main" xmlns="" val="3977504801"/>
      </p:ext>
    </p:extLst>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dirty="0"/>
          </a:p>
        </p:txBody>
      </p:sp>
      <p:graphicFrame>
        <p:nvGraphicFramePr>
          <p:cNvPr id="23554" name="Object 5"/>
          <p:cNvGraphicFramePr>
            <a:graphicFrameLocks noGrp="1" noChangeAspect="1"/>
          </p:cNvGraphicFramePr>
          <p:nvPr>
            <p:ph idx="1"/>
          </p:nvPr>
        </p:nvGraphicFramePr>
        <p:xfrm>
          <a:off x="2792413" y="2335213"/>
          <a:ext cx="3711575" cy="2963862"/>
        </p:xfrm>
        <a:graphic>
          <a:graphicData uri="http://schemas.openxmlformats.org/presentationml/2006/ole">
            <p:oleObj spid="_x0000_s1044" name="Clip" r:id="rId3" imgW="3709988" imgH="2963863" progId="">
              <p:embed/>
            </p:oleObj>
          </a:graphicData>
        </a:graphic>
      </p:graphicFrame>
      <p:graphicFrame>
        <p:nvGraphicFramePr>
          <p:cNvPr id="23555" name="Object 3"/>
          <p:cNvGraphicFramePr>
            <a:graphicFrameLocks noChangeAspect="1"/>
          </p:cNvGraphicFramePr>
          <p:nvPr/>
        </p:nvGraphicFramePr>
        <p:xfrm>
          <a:off x="179388" y="0"/>
          <a:ext cx="9144000" cy="6858000"/>
        </p:xfrm>
        <a:graphic>
          <a:graphicData uri="http://schemas.openxmlformats.org/presentationml/2006/ole">
            <p:oleObj spid="_x0000_s1045" name="Clip" r:id="rId4" imgW="3709988" imgH="2963863" progId="">
              <p:embed/>
            </p:oleObj>
          </a:graphicData>
        </a:graphic>
      </p:graphicFrame>
      <p:sp>
        <p:nvSpPr>
          <p:cNvPr id="6" name="Rectangle 2"/>
          <p:cNvSpPr txBox="1">
            <a:spLocks noChangeArrowheads="1"/>
          </p:cNvSpPr>
          <p:nvPr/>
        </p:nvSpPr>
        <p:spPr>
          <a:xfrm>
            <a:off x="395288" y="260350"/>
            <a:ext cx="8458200" cy="515938"/>
          </a:xfrm>
          <a:prstGeom prst="rect">
            <a:avLst/>
          </a:prstGeom>
        </p:spPr>
        <p:txBody>
          <a:bodyPr anchor="ctr">
            <a:normAutofit fontScale="92500" lnSpcReduction="10000"/>
          </a:bodyPr>
          <a:lstStyle/>
          <a:p>
            <a:pPr fontAlgn="auto">
              <a:spcAft>
                <a:spcPts val="0"/>
              </a:spcAft>
              <a:defRPr/>
            </a:pPr>
            <a:r>
              <a:rPr lang="tr-TR" sz="3200" b="1" cap="all" dirty="0">
                <a:solidFill>
                  <a:schemeClr val="tx2"/>
                </a:solidFill>
                <a:effectLst>
                  <a:reflection blurRad="12700" stA="48000" endA="300" endPos="55000" dir="5400000" sy="-90000" algn="bl" rotWithShape="0"/>
                </a:effectLst>
                <a:latin typeface="+mj-lt"/>
                <a:ea typeface="+mj-ea"/>
                <a:cs typeface="+mj-cs"/>
              </a:rPr>
              <a:t>DEĞER EĞİTİMİ NEDİR, NE DEĞİLDİR?</a:t>
            </a:r>
          </a:p>
        </p:txBody>
      </p:sp>
      <p:sp>
        <p:nvSpPr>
          <p:cNvPr id="23558" name="6 Dikdörtgen"/>
          <p:cNvSpPr>
            <a:spLocks noChangeArrowheads="1"/>
          </p:cNvSpPr>
          <p:nvPr/>
        </p:nvSpPr>
        <p:spPr bwMode="auto">
          <a:xfrm>
            <a:off x="4427538" y="1484313"/>
            <a:ext cx="4572000" cy="1754187"/>
          </a:xfrm>
          <a:prstGeom prst="rect">
            <a:avLst/>
          </a:prstGeom>
          <a:noFill/>
          <a:ln w="9525">
            <a:noFill/>
            <a:miter lim="800000"/>
            <a:headEnd/>
            <a:tailEnd/>
          </a:ln>
        </p:spPr>
        <p:txBody>
          <a:bodyPr>
            <a:spAutoFit/>
          </a:bodyPr>
          <a:lstStyle/>
          <a:p>
            <a:pPr marL="342900" indent="-342900">
              <a:buFontTx/>
              <a:buChar char="•"/>
            </a:pPr>
            <a:r>
              <a:rPr lang="tr-TR">
                <a:latin typeface="Franklin Gothic Book"/>
              </a:rPr>
              <a:t>Mekanik öğrenme değildir</a:t>
            </a:r>
          </a:p>
          <a:p>
            <a:pPr marL="342900" indent="-342900">
              <a:buFontTx/>
              <a:buChar char="•"/>
            </a:pPr>
            <a:r>
              <a:rPr lang="tr-TR">
                <a:solidFill>
                  <a:srgbClr val="FF0000"/>
                </a:solidFill>
                <a:latin typeface="Franklin Gothic Book"/>
              </a:rPr>
              <a:t>Robotlaştırma değildir</a:t>
            </a:r>
          </a:p>
          <a:p>
            <a:pPr marL="342900" indent="-342900">
              <a:buFontTx/>
              <a:buChar char="•"/>
            </a:pPr>
            <a:r>
              <a:rPr lang="tr-TR">
                <a:solidFill>
                  <a:schemeClr val="accent2"/>
                </a:solidFill>
                <a:latin typeface="Franklin Gothic Book"/>
              </a:rPr>
              <a:t>Bilgi küpü inşa etmek değildir</a:t>
            </a:r>
          </a:p>
          <a:p>
            <a:pPr marL="342900" indent="-342900">
              <a:buFontTx/>
              <a:buChar char="•"/>
            </a:pPr>
            <a:r>
              <a:rPr lang="tr-TR">
                <a:solidFill>
                  <a:srgbClr val="990000"/>
                </a:solidFill>
                <a:latin typeface="Franklin Gothic Book"/>
              </a:rPr>
              <a:t>Yalnızca kuralları nakletmek değildir</a:t>
            </a:r>
          </a:p>
          <a:p>
            <a:pPr marL="342900" indent="-342900">
              <a:buFontTx/>
              <a:buChar char="•"/>
            </a:pPr>
            <a:r>
              <a:rPr lang="tr-TR">
                <a:solidFill>
                  <a:srgbClr val="009999"/>
                </a:solidFill>
                <a:latin typeface="Franklin Gothic Book"/>
              </a:rPr>
              <a:t>Anlık değildir</a:t>
            </a:r>
          </a:p>
          <a:p>
            <a:pPr marL="342900" indent="-342900">
              <a:buFontTx/>
              <a:buChar char="•"/>
            </a:pPr>
            <a:r>
              <a:rPr lang="tr-TR">
                <a:solidFill>
                  <a:srgbClr val="3E6247"/>
                </a:solidFill>
                <a:latin typeface="Franklin Gothic Book"/>
              </a:rPr>
              <a:t>Kalıtsal değildir</a:t>
            </a:r>
          </a:p>
        </p:txBody>
      </p:sp>
      <p:sp>
        <p:nvSpPr>
          <p:cNvPr id="23559" name="7 Dikdörtgen"/>
          <p:cNvSpPr>
            <a:spLocks noChangeArrowheads="1"/>
          </p:cNvSpPr>
          <p:nvPr/>
        </p:nvSpPr>
        <p:spPr bwMode="auto">
          <a:xfrm>
            <a:off x="179388" y="3644900"/>
            <a:ext cx="4572000" cy="2032000"/>
          </a:xfrm>
          <a:prstGeom prst="rect">
            <a:avLst/>
          </a:prstGeom>
          <a:noFill/>
          <a:ln w="9525">
            <a:noFill/>
            <a:miter lim="800000"/>
            <a:headEnd/>
            <a:tailEnd/>
          </a:ln>
        </p:spPr>
        <p:txBody>
          <a:bodyPr>
            <a:spAutoFit/>
          </a:bodyPr>
          <a:lstStyle/>
          <a:p>
            <a:r>
              <a:rPr lang="tr-TR">
                <a:latin typeface="Franklin Gothic Book"/>
              </a:rPr>
              <a:t>Çok yönlü öğrenmedir</a:t>
            </a:r>
          </a:p>
          <a:p>
            <a:r>
              <a:rPr lang="tr-TR">
                <a:solidFill>
                  <a:srgbClr val="FF0000"/>
                </a:solidFill>
                <a:latin typeface="Franklin Gothic Book"/>
              </a:rPr>
              <a:t>İnsanlaştırma sanatıdır</a:t>
            </a:r>
          </a:p>
          <a:p>
            <a:r>
              <a:rPr lang="tr-TR">
                <a:solidFill>
                  <a:schemeClr val="accent2"/>
                </a:solidFill>
                <a:latin typeface="Franklin Gothic Book"/>
              </a:rPr>
              <a:t>Kişilik oluşturmaktır</a:t>
            </a:r>
          </a:p>
          <a:p>
            <a:endParaRPr lang="tr-TR">
              <a:latin typeface="Franklin Gothic Book"/>
            </a:endParaRPr>
          </a:p>
          <a:p>
            <a:r>
              <a:rPr lang="tr-TR">
                <a:solidFill>
                  <a:srgbClr val="990000"/>
                </a:solidFill>
                <a:latin typeface="Franklin Gothic Book"/>
              </a:rPr>
              <a:t>O Âna ve geleceğe biçim verme gayretidir</a:t>
            </a:r>
          </a:p>
          <a:p>
            <a:r>
              <a:rPr lang="tr-TR">
                <a:solidFill>
                  <a:srgbClr val="009999"/>
                </a:solidFill>
                <a:latin typeface="Franklin Gothic Book"/>
              </a:rPr>
              <a:t>Süreç gerektirir</a:t>
            </a:r>
          </a:p>
          <a:p>
            <a:r>
              <a:rPr lang="tr-TR">
                <a:solidFill>
                  <a:srgbClr val="3E6247"/>
                </a:solidFill>
                <a:latin typeface="Franklin Gothic Book"/>
              </a:rPr>
              <a:t>Sosyo-kültüreldir</a:t>
            </a:r>
          </a:p>
        </p:txBody>
      </p:sp>
    </p:spTree>
    <p:extLst>
      <p:ext uri="{BB962C8B-B14F-4D97-AF65-F5344CB8AC3E}">
        <p14:creationId xmlns:p14="http://schemas.microsoft.com/office/powerpoint/2010/main" xmlns="" val="1555993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Dikdörtgen"/>
          <p:cNvSpPr>
            <a:spLocks noChangeArrowheads="1"/>
          </p:cNvSpPr>
          <p:nvPr/>
        </p:nvSpPr>
        <p:spPr bwMode="auto">
          <a:xfrm>
            <a:off x="1187450" y="549275"/>
            <a:ext cx="7272338" cy="4154488"/>
          </a:xfrm>
          <a:prstGeom prst="rect">
            <a:avLst/>
          </a:prstGeom>
          <a:noFill/>
          <a:ln w="9525">
            <a:noFill/>
            <a:miter lim="800000"/>
            <a:headEnd/>
            <a:tailEnd/>
          </a:ln>
        </p:spPr>
        <p:txBody>
          <a:bodyPr>
            <a:spAutoFit/>
          </a:bodyPr>
          <a:lstStyle/>
          <a:p>
            <a:pPr algn="ctr">
              <a:buFont typeface="Wingdings" pitchFamily="2" charset="2"/>
              <a:buNone/>
            </a:pPr>
            <a:endParaRPr lang="tr-TR" sz="2400" b="1" dirty="0">
              <a:latin typeface="Times New Roman" pitchFamily="18" charset="0"/>
            </a:endParaRPr>
          </a:p>
          <a:p>
            <a:pPr algn="ctr">
              <a:buFont typeface="Wingdings" pitchFamily="2" charset="2"/>
              <a:buNone/>
            </a:pPr>
            <a:endParaRPr lang="tr-TR" sz="2400" b="1" dirty="0">
              <a:latin typeface="Times New Roman" pitchFamily="18" charset="0"/>
            </a:endParaRPr>
          </a:p>
          <a:p>
            <a:pPr algn="ctr">
              <a:buFont typeface="Wingdings" pitchFamily="2" charset="2"/>
              <a:buNone/>
            </a:pPr>
            <a:endParaRPr lang="tr-TR" sz="2400" b="1" dirty="0">
              <a:latin typeface="Times New Roman" pitchFamily="18" charset="0"/>
            </a:endParaRPr>
          </a:p>
          <a:p>
            <a:pPr algn="ctr">
              <a:buFont typeface="Wingdings" pitchFamily="2" charset="2"/>
              <a:buNone/>
            </a:pPr>
            <a:r>
              <a:rPr lang="tr-TR" sz="2400" b="1" dirty="0">
                <a:solidFill>
                  <a:srgbClr val="FF0000"/>
                </a:solidFill>
                <a:latin typeface="Times New Roman" pitchFamily="18" charset="0"/>
              </a:rPr>
              <a:t>EĞİTİMİN TEMEL İŞLEVİ BAŞARILI VE İYİ İNSAN YETİŞTİRMEKTİR. </a:t>
            </a:r>
            <a:endParaRPr lang="tr-TR" sz="2400" b="1" dirty="0">
              <a:solidFill>
                <a:srgbClr val="FF0000"/>
              </a:solidFill>
            </a:endParaRPr>
          </a:p>
          <a:p>
            <a:pPr algn="ctr">
              <a:buFont typeface="Wingdings" pitchFamily="2" charset="2"/>
              <a:buNone/>
            </a:pPr>
            <a:endParaRPr lang="tr-TR" sz="2400" b="1" dirty="0"/>
          </a:p>
          <a:p>
            <a:pPr algn="ctr">
              <a:buFont typeface="Wingdings" pitchFamily="2" charset="2"/>
              <a:buNone/>
            </a:pPr>
            <a:endParaRPr lang="tr-TR" sz="2400" b="1" dirty="0"/>
          </a:p>
          <a:p>
            <a:pPr algn="ctr">
              <a:buFont typeface="Wingdings" pitchFamily="2" charset="2"/>
              <a:buNone/>
            </a:pPr>
            <a:endParaRPr lang="tr-TR" sz="2400" b="1" dirty="0"/>
          </a:p>
          <a:p>
            <a:pPr algn="ctr">
              <a:buFont typeface="Wingdings" pitchFamily="2" charset="2"/>
              <a:buNone/>
            </a:pPr>
            <a:r>
              <a:rPr lang="tr-TR" sz="2400" b="1" u="sng" dirty="0">
                <a:solidFill>
                  <a:srgbClr val="FF0000"/>
                </a:solidFill>
                <a:latin typeface="Times New Roman" pitchFamily="18" charset="0"/>
              </a:rPr>
              <a:t>İYİ İNSAN OLARAK YETİŞMENİN BERABERİNDE BAŞARIYI DA GETİRDİĞİ İSTATİKLERLE ORTAYA KONMUŞTUR.</a:t>
            </a:r>
          </a:p>
        </p:txBody>
      </p:sp>
    </p:spTree>
    <p:extLst>
      <p:ext uri="{BB962C8B-B14F-4D97-AF65-F5344CB8AC3E}">
        <p14:creationId xmlns:p14="http://schemas.microsoft.com/office/powerpoint/2010/main" xmlns="" val="240327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496944" cy="1368425"/>
          </a:xfrm>
        </p:spPr>
        <p:txBody>
          <a:bodyPr>
            <a:normAutofit fontScale="90000"/>
          </a:bodyPr>
          <a:lstStyle/>
          <a:p>
            <a:pPr algn="ctr" eaLnBrk="1" fontAlgn="auto" hangingPunct="1">
              <a:spcAft>
                <a:spcPts val="0"/>
              </a:spcAft>
              <a:defRPr/>
            </a:pPr>
            <a:r>
              <a:rPr lang="tr-TR" b="1" dirty="0" smtClean="0"/>
              <a:t/>
            </a:r>
            <a:br>
              <a:rPr lang="tr-TR" b="1" dirty="0" smtClean="0"/>
            </a:br>
            <a:r>
              <a:rPr lang="tr-TR" b="1" dirty="0" smtClean="0"/>
              <a:t/>
            </a:r>
            <a:br>
              <a:rPr lang="tr-TR" b="1" dirty="0" smtClean="0"/>
            </a:br>
            <a:r>
              <a:rPr lang="tr-TR" b="1" dirty="0" smtClean="0">
                <a:solidFill>
                  <a:schemeClr val="tx1"/>
                </a:solidFill>
              </a:rPr>
              <a:t>DEĞERLER EĞİTİM PROGRAMININ AMAÇLARI</a:t>
            </a:r>
            <a:br>
              <a:rPr lang="tr-TR" b="1" dirty="0" smtClean="0">
                <a:solidFill>
                  <a:schemeClr val="tx1"/>
                </a:solidFill>
              </a:rPr>
            </a:br>
            <a:r>
              <a:rPr lang="tr-TR" b="1" dirty="0" smtClean="0">
                <a:solidFill>
                  <a:schemeClr val="tx1"/>
                </a:solidFill>
              </a:rPr>
              <a:t/>
            </a:r>
            <a:br>
              <a:rPr lang="tr-TR" b="1" dirty="0" smtClean="0">
                <a:solidFill>
                  <a:schemeClr val="tx1"/>
                </a:solidFill>
              </a:rPr>
            </a:br>
            <a:r>
              <a:rPr lang="tr-TR" b="1" dirty="0" smtClean="0">
                <a:solidFill>
                  <a:schemeClr val="tx1"/>
                </a:solidFill>
              </a:rPr>
              <a:t/>
            </a:r>
            <a:br>
              <a:rPr lang="tr-TR" b="1" dirty="0" smtClean="0">
                <a:solidFill>
                  <a:schemeClr val="tx1"/>
                </a:solidFill>
              </a:rPr>
            </a:br>
            <a:endParaRPr lang="tr-TR" sz="3600" dirty="0">
              <a:solidFill>
                <a:schemeClr val="tx1"/>
              </a:solidFill>
            </a:endParaRPr>
          </a:p>
        </p:txBody>
      </p:sp>
      <p:sp>
        <p:nvSpPr>
          <p:cNvPr id="3" name="2 İçerik Yer Tutucusu"/>
          <p:cNvSpPr>
            <a:spLocks noGrp="1"/>
          </p:cNvSpPr>
          <p:nvPr>
            <p:ph idx="1"/>
          </p:nvPr>
        </p:nvSpPr>
        <p:spPr>
          <a:xfrm>
            <a:off x="395536" y="1628800"/>
            <a:ext cx="8229600" cy="3960813"/>
          </a:xfrm>
        </p:spPr>
        <p:txBody>
          <a:bodyPr>
            <a:normAutofit fontScale="92500" lnSpcReduction="10000"/>
          </a:bodyPr>
          <a:lstStyle/>
          <a:p>
            <a:pPr algn="ctr" eaLnBrk="1" hangingPunct="1">
              <a:buFont typeface="Wingdings" panose="05000000000000000000" pitchFamily="2" charset="2"/>
              <a:buChar char="Ø"/>
            </a:pPr>
            <a:r>
              <a:rPr lang="tr-TR" dirty="0" smtClean="0"/>
              <a:t>İyi karakterli bireyler yetiştirmek,</a:t>
            </a:r>
          </a:p>
          <a:p>
            <a:pPr eaLnBrk="1" hangingPunct="1">
              <a:buFont typeface="Wingdings 2" pitchFamily="18" charset="2"/>
              <a:buNone/>
            </a:pPr>
            <a:endParaRPr lang="tr-TR" dirty="0" smtClean="0"/>
          </a:p>
          <a:p>
            <a:pPr algn="ctr" eaLnBrk="1" hangingPunct="1">
              <a:buFont typeface="Wingdings" panose="05000000000000000000" pitchFamily="2" charset="2"/>
              <a:buChar char="Ø"/>
            </a:pPr>
            <a:r>
              <a:rPr lang="tr-TR" dirty="0" smtClean="0"/>
              <a:t>Temel değerleri pekiştirmek,</a:t>
            </a:r>
          </a:p>
          <a:p>
            <a:pPr eaLnBrk="1" hangingPunct="1"/>
            <a:endParaRPr lang="tr-TR" dirty="0" smtClean="0"/>
          </a:p>
          <a:p>
            <a:pPr algn="ctr" eaLnBrk="1" hangingPunct="1">
              <a:buFont typeface="Wingdings" panose="05000000000000000000" pitchFamily="2" charset="2"/>
              <a:buChar char="Ø"/>
            </a:pPr>
            <a:r>
              <a:rPr lang="tr-TR" dirty="0" smtClean="0"/>
              <a:t>Çocukların kendilerine ve topluma yararlı olacak temel değerleri psikolojik, bilişsel ve sosyal gelişimlerine uygun olarak kazanmalarını sağlamak.</a:t>
            </a:r>
          </a:p>
          <a:p>
            <a:pPr eaLnBrk="1" hangingPunct="1"/>
            <a:endParaRPr lang="tr-TR" dirty="0" smtClean="0"/>
          </a:p>
        </p:txBody>
      </p:sp>
    </p:spTree>
    <p:extLst>
      <p:ext uri="{BB962C8B-B14F-4D97-AF65-F5344CB8AC3E}">
        <p14:creationId xmlns:p14="http://schemas.microsoft.com/office/powerpoint/2010/main" xmlns="" val="38135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r>
              <a:rPr lang="tr-TR" sz="3200" b="1" dirty="0" smtClean="0">
                <a:solidFill>
                  <a:schemeClr val="tx1"/>
                </a:solidFill>
              </a:rPr>
              <a:t>DEĞERLER EĞİTİMİ PROGRAMININ AMAÇLARI</a:t>
            </a:r>
            <a:endParaRPr lang="tr-TR" sz="3200" dirty="0" smtClean="0">
              <a:solidFill>
                <a:schemeClr val="tx1"/>
              </a:solidFill>
            </a:endParaRPr>
          </a:p>
        </p:txBody>
      </p:sp>
      <p:sp>
        <p:nvSpPr>
          <p:cNvPr id="3" name="2 İçerik Yer Tutucusu"/>
          <p:cNvSpPr>
            <a:spLocks noGrp="1"/>
          </p:cNvSpPr>
          <p:nvPr>
            <p:ph idx="1"/>
          </p:nvPr>
        </p:nvSpPr>
        <p:spPr>
          <a:xfrm>
            <a:off x="395536" y="1772816"/>
            <a:ext cx="8229600" cy="2933700"/>
          </a:xfrm>
        </p:spPr>
        <p:txBody>
          <a:bodyPr>
            <a:normAutofit fontScale="92500" lnSpcReduction="10000"/>
          </a:bodyPr>
          <a:lstStyle/>
          <a:p>
            <a:pPr algn="ctr" eaLnBrk="1" hangingPunct="1"/>
            <a:endParaRPr lang="tr-TR" dirty="0" smtClean="0"/>
          </a:p>
          <a:p>
            <a:pPr algn="ctr" eaLnBrk="1" hangingPunct="1">
              <a:buFont typeface="Wingdings" panose="05000000000000000000" pitchFamily="2" charset="2"/>
              <a:buChar char="Ø"/>
            </a:pPr>
            <a:r>
              <a:rPr lang="tr-TR" dirty="0" smtClean="0"/>
              <a:t>Çocukların kazandıkları değerleri davranışla ifade etmeleri yönünde fırsat vermek.</a:t>
            </a:r>
          </a:p>
          <a:p>
            <a:pPr eaLnBrk="1" hangingPunct="1"/>
            <a:endParaRPr lang="tr-TR" dirty="0" smtClean="0"/>
          </a:p>
          <a:p>
            <a:pPr algn="ctr" eaLnBrk="1" hangingPunct="1">
              <a:buFont typeface="Wingdings" panose="05000000000000000000" pitchFamily="2" charset="2"/>
              <a:buChar char="Ø"/>
            </a:pPr>
            <a:r>
              <a:rPr lang="tr-TR" i="1" dirty="0" smtClean="0"/>
              <a:t>Karakter ve Değerler Eğitimi</a:t>
            </a:r>
            <a:r>
              <a:rPr lang="tr-TR" dirty="0" smtClean="0"/>
              <a:t>nin ailede ve okulda paralel bir şekilde işleyişini sağlamak. </a:t>
            </a:r>
          </a:p>
          <a:p>
            <a:pPr eaLnBrk="1" hangingPunct="1"/>
            <a:endParaRPr lang="tr-TR" dirty="0" smtClean="0"/>
          </a:p>
        </p:txBody>
      </p:sp>
    </p:spTree>
    <p:extLst>
      <p:ext uri="{BB962C8B-B14F-4D97-AF65-F5344CB8AC3E}">
        <p14:creationId xmlns:p14="http://schemas.microsoft.com/office/powerpoint/2010/main" xmlns="" val="6823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404664"/>
            <a:ext cx="7772400" cy="1285883"/>
          </a:xfrm>
        </p:spPr>
        <p:txBody>
          <a:bodyPr>
            <a:normAutofit fontScale="90000"/>
          </a:bodyPr>
          <a:lstStyle/>
          <a:p>
            <a:pPr algn="ctr" eaLnBrk="1" fontAlgn="auto" hangingPunct="1">
              <a:spcAft>
                <a:spcPts val="0"/>
              </a:spcAft>
              <a:defRPr/>
            </a:pPr>
            <a:r>
              <a:rPr lang="tr-TR" b="1" dirty="0" smtClean="0">
                <a:solidFill>
                  <a:srgbClr val="FF0000"/>
                </a:solidFill>
                <a:latin typeface="Comic Sans MS" pitchFamily="66" charset="0"/>
              </a:rPr>
              <a:t>DEĞER  KAZANIMINDA  AİLE</a:t>
            </a:r>
            <a:endParaRPr lang="tr-TR" b="1" dirty="0">
              <a:solidFill>
                <a:srgbClr val="FF0000"/>
              </a:solidFill>
              <a:latin typeface="Comic Sans MS" pitchFamily="66" charset="0"/>
            </a:endParaRPr>
          </a:p>
        </p:txBody>
      </p:sp>
      <p:sp>
        <p:nvSpPr>
          <p:cNvPr id="18434" name="2 Alt Başlık"/>
          <p:cNvSpPr>
            <a:spLocks noGrp="1"/>
          </p:cNvSpPr>
          <p:nvPr>
            <p:ph type="subTitle" idx="1"/>
          </p:nvPr>
        </p:nvSpPr>
        <p:spPr>
          <a:xfrm>
            <a:off x="142844" y="1196752"/>
            <a:ext cx="6437783" cy="5328592"/>
          </a:xfrm>
        </p:spPr>
        <p:txBody>
          <a:bodyPr/>
          <a:lstStyle/>
          <a:p>
            <a:pPr eaLnBrk="1" hangingPunct="1"/>
            <a:r>
              <a:rPr lang="tr-TR" sz="2800" b="1" dirty="0" smtClean="0">
                <a:solidFill>
                  <a:schemeClr val="tx1"/>
                </a:solidFill>
                <a:latin typeface="Comic Sans MS" pitchFamily="66" charset="0"/>
              </a:rPr>
              <a:t>	Okul çağına kadar aile;çocuklar için hangi değerlerin kazanılacağı konusunda temel kurumdur.  Çocuklar ve gençler söylenenden daha çok büyüklerinin yaptıklarından etkilenirler. 	Değerler sonradan kazanılmaktadır. Bu nedenle ailenin, okul ve toplumun; değer kazanımında önemli görevleri bulunmaktadır.</a:t>
            </a:r>
          </a:p>
          <a:p>
            <a:pPr eaLnBrk="1" hangingPunct="1"/>
            <a:endParaRPr lang="tr-TR" sz="2000" dirty="0" smtClean="0">
              <a:solidFill>
                <a:schemeClr val="tx1"/>
              </a:solidFill>
            </a:endParaRPr>
          </a:p>
        </p:txBody>
      </p:sp>
      <p:pic>
        <p:nvPicPr>
          <p:cNvPr id="18435" name="Picture 1"/>
          <p:cNvPicPr>
            <a:picLocks noChangeAspect="1" noChangeArrowheads="1"/>
          </p:cNvPicPr>
          <p:nvPr/>
        </p:nvPicPr>
        <p:blipFill>
          <a:blip r:embed="rId2" cstate="print"/>
          <a:srcRect/>
          <a:stretch>
            <a:fillRect/>
          </a:stretch>
        </p:blipFill>
        <p:spPr bwMode="auto">
          <a:xfrm>
            <a:off x="6580628" y="1412776"/>
            <a:ext cx="2563372" cy="3084944"/>
          </a:xfrm>
          <a:prstGeom prst="rect">
            <a:avLst/>
          </a:prstGeom>
          <a:noFill/>
          <a:ln w="9525">
            <a:noFill/>
            <a:round/>
            <a:headEnd/>
            <a:tailEnd/>
          </a:ln>
        </p:spPr>
      </p:pic>
    </p:spTree>
    <p:extLst>
      <p:ext uri="{BB962C8B-B14F-4D97-AF65-F5344CB8AC3E}">
        <p14:creationId xmlns:p14="http://schemas.microsoft.com/office/powerpoint/2010/main" xmlns="" val="1120928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0895" y="188640"/>
            <a:ext cx="8686800" cy="838200"/>
          </a:xfrm>
        </p:spPr>
        <p:txBody>
          <a:bodyPr>
            <a:normAutofit fontScale="90000"/>
          </a:bodyPr>
          <a:lstStyle/>
          <a:p>
            <a:pPr algn="ctr" eaLnBrk="1" fontAlgn="auto" hangingPunct="1">
              <a:spcAft>
                <a:spcPts val="0"/>
              </a:spcAft>
              <a:defRPr/>
            </a:pPr>
            <a:r>
              <a:rPr lang="tr-TR" b="1" dirty="0" smtClean="0">
                <a:solidFill>
                  <a:srgbClr val="FF0000"/>
                </a:solidFill>
                <a:latin typeface="Comic Sans MS" pitchFamily="66" charset="0"/>
              </a:rPr>
              <a:t>DEĞER  KAZANIMINDA  AİLE</a:t>
            </a:r>
            <a:endParaRPr lang="tr-TR" b="1" dirty="0">
              <a:solidFill>
                <a:srgbClr val="FF0000"/>
              </a:solidFill>
              <a:latin typeface="Comic Sans MS" pitchFamily="66" charset="0"/>
            </a:endParaRPr>
          </a:p>
        </p:txBody>
      </p:sp>
      <p:sp>
        <p:nvSpPr>
          <p:cNvPr id="3" name="2 İçerik Yer Tutucusu"/>
          <p:cNvSpPr>
            <a:spLocks noGrp="1"/>
          </p:cNvSpPr>
          <p:nvPr>
            <p:ph idx="1"/>
          </p:nvPr>
        </p:nvSpPr>
        <p:spPr>
          <a:xfrm>
            <a:off x="467544" y="1340768"/>
            <a:ext cx="8435280" cy="5184576"/>
          </a:xfrm>
        </p:spPr>
        <p:txBody>
          <a:bodyPr>
            <a:normAutofit fontScale="92500" lnSpcReduction="10000"/>
          </a:bodyPr>
          <a:lstStyle/>
          <a:p>
            <a:pPr marL="0" indent="0" algn="just" eaLnBrk="1" fontAlgn="auto" hangingPunct="1">
              <a:spcAft>
                <a:spcPts val="0"/>
              </a:spcAft>
              <a:buNone/>
              <a:defRPr/>
            </a:pPr>
            <a:r>
              <a:rPr lang="tr-TR" dirty="0" smtClean="0">
                <a:latin typeface="Comic Sans MS" pitchFamily="66" charset="0"/>
              </a:rPr>
              <a:t>	Erken </a:t>
            </a:r>
            <a:r>
              <a:rPr lang="tr-TR" dirty="0">
                <a:latin typeface="Comic Sans MS" pitchFamily="66" charset="0"/>
              </a:rPr>
              <a:t>çocukluk döneminde değerlerin kazandırılması çok önemlidir. Bunu kazandıracak birim ise, ailedir. </a:t>
            </a:r>
            <a:endParaRPr lang="tr-TR" dirty="0" smtClean="0">
              <a:latin typeface="Comic Sans MS" pitchFamily="66" charset="0"/>
            </a:endParaRP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Ancak</a:t>
            </a:r>
            <a:r>
              <a:rPr lang="tr-TR" dirty="0">
                <a:latin typeface="Comic Sans MS" pitchFamily="66" charset="0"/>
              </a:rPr>
              <a:t>, çocuğun anne-babasının yanında geçirdiği sürenin gittikçe azalması, boşanma olaylarının toplumda yüksek oluşu, yoksulluk gibi belli başlı toplumsal nedenler ailenin değerler eğitiminde yetersiz kalmasına yol </a:t>
            </a:r>
            <a:r>
              <a:rPr lang="tr-TR" dirty="0" smtClean="0">
                <a:latin typeface="Comic Sans MS" pitchFamily="66" charset="0"/>
              </a:rPr>
              <a:t>açmış,toplumda </a:t>
            </a:r>
            <a:r>
              <a:rPr lang="tr-TR" dirty="0">
                <a:latin typeface="Comic Sans MS" pitchFamily="66" charset="0"/>
              </a:rPr>
              <a:t>erozyon meydana gelmiştir</a:t>
            </a:r>
            <a:r>
              <a:rPr lang="tr-TR" dirty="0" smtClean="0">
                <a:latin typeface="Comic Sans MS" pitchFamily="66" charset="0"/>
              </a:rPr>
              <a:t>.</a:t>
            </a: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 </a:t>
            </a:r>
            <a:r>
              <a:rPr lang="tr-TR" dirty="0">
                <a:latin typeface="Comic Sans MS" pitchFamily="66" charset="0"/>
              </a:rPr>
              <a:t>Bu nedenle değer eğitimi, eğitimin önemli hedefleri arasında yer almalıdır.</a:t>
            </a:r>
          </a:p>
          <a:p>
            <a:pPr eaLnBrk="1" fontAlgn="auto" hangingPunct="1">
              <a:spcAft>
                <a:spcPts val="0"/>
              </a:spcAft>
              <a:buFont typeface="Wingdings 2"/>
              <a:buChar char=""/>
              <a:defRPr/>
            </a:pPr>
            <a:endParaRPr lang="tr-TR" dirty="0">
              <a:latin typeface="Comic Sans MS" pitchFamily="66" charset="0"/>
            </a:endParaRPr>
          </a:p>
        </p:txBody>
      </p:sp>
    </p:spTree>
    <p:extLst>
      <p:ext uri="{BB962C8B-B14F-4D97-AF65-F5344CB8AC3E}">
        <p14:creationId xmlns:p14="http://schemas.microsoft.com/office/powerpoint/2010/main" xmlns="" val="633464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95536" y="62345"/>
            <a:ext cx="4357687" cy="1214445"/>
          </a:xfrm>
        </p:spPr>
        <p:txBody>
          <a:bodyPr/>
          <a:lstStyle/>
          <a:p>
            <a:pPr eaLnBrk="1" fontAlgn="auto" hangingPunct="1">
              <a:spcAft>
                <a:spcPts val="0"/>
              </a:spcAft>
              <a:defRPr/>
            </a:pPr>
            <a:r>
              <a:rPr lang="tr-TR" b="1" smtClean="0">
                <a:solidFill>
                  <a:srgbClr val="89006F"/>
                </a:solidFill>
                <a:latin typeface="Comic Sans MS" pitchFamily="66" charset="0"/>
              </a:rPr>
              <a:t>Değer </a:t>
            </a:r>
            <a:r>
              <a:rPr lang="tr-TR" b="1" smtClean="0">
                <a:solidFill>
                  <a:srgbClr val="89006F"/>
                </a:solidFill>
                <a:latin typeface="Comic Sans MS" pitchFamily="66" charset="0"/>
              </a:rPr>
              <a:t>nedir</a:t>
            </a:r>
            <a:r>
              <a:rPr lang="tr-TR" b="1" dirty="0" smtClean="0">
                <a:solidFill>
                  <a:srgbClr val="89006F"/>
                </a:solidFill>
                <a:latin typeface="Comic Sans MS" pitchFamily="66" charset="0"/>
              </a:rPr>
              <a:t>?</a:t>
            </a:r>
          </a:p>
        </p:txBody>
      </p:sp>
      <p:sp>
        <p:nvSpPr>
          <p:cNvPr id="17411" name="2 İçerik Yer Tutucusu"/>
          <p:cNvSpPr>
            <a:spLocks noGrp="1"/>
          </p:cNvSpPr>
          <p:nvPr>
            <p:ph idx="1"/>
          </p:nvPr>
        </p:nvSpPr>
        <p:spPr>
          <a:xfrm>
            <a:off x="0" y="1785927"/>
            <a:ext cx="8786813" cy="4523394"/>
          </a:xfrm>
        </p:spPr>
        <p:txBody>
          <a:bodyPr>
            <a:normAutofit/>
          </a:bodyPr>
          <a:lstStyle/>
          <a:p>
            <a:pPr algn="just" eaLnBrk="1" fontAlgn="auto" hangingPunct="1">
              <a:spcAft>
                <a:spcPts val="0"/>
              </a:spcAft>
              <a:buFont typeface="Wingdings 2" pitchFamily="18" charset="2"/>
              <a:buNone/>
              <a:defRPr/>
            </a:pPr>
            <a:r>
              <a:rPr lang="tr-TR" sz="2800" dirty="0" smtClean="0"/>
              <a:t>        </a:t>
            </a:r>
          </a:p>
          <a:p>
            <a:pPr algn="just" eaLnBrk="1" fontAlgn="auto" hangingPunct="1">
              <a:spcAft>
                <a:spcPts val="0"/>
              </a:spcAft>
              <a:buFont typeface="Wingdings 2"/>
              <a:buNone/>
              <a:defRPr/>
            </a:pPr>
            <a:r>
              <a:rPr lang="tr-TR" sz="2800" b="1" dirty="0" smtClean="0">
                <a:latin typeface="Comic Sans MS" pitchFamily="66" charset="0"/>
              </a:rPr>
              <a:t>  		</a:t>
            </a:r>
            <a:r>
              <a:rPr lang="tr-TR" b="1" dirty="0" smtClean="0">
                <a:latin typeface="Comic Sans MS" pitchFamily="66" charset="0"/>
              </a:rPr>
              <a:t>Değer, insanların çoğunluğu tarafından üzerinde uzlaştıkları ve paylaşılan gerçek davranış standartlarıdır</a:t>
            </a:r>
            <a:r>
              <a:rPr lang="tr-TR" b="1" dirty="0" smtClean="0"/>
              <a:t>.</a:t>
            </a:r>
          </a:p>
          <a:p>
            <a:pPr algn="just" eaLnBrk="1" fontAlgn="auto" hangingPunct="1">
              <a:spcAft>
                <a:spcPts val="0"/>
              </a:spcAft>
              <a:buFont typeface="Wingdings 2"/>
              <a:buNone/>
              <a:defRPr/>
            </a:pPr>
            <a:endParaRPr lang="tr-TR" dirty="0" smtClean="0"/>
          </a:p>
          <a:p>
            <a:pPr algn="just" eaLnBrk="1" fontAlgn="auto" hangingPunct="1">
              <a:spcAft>
                <a:spcPts val="0"/>
              </a:spcAft>
              <a:buFont typeface="Wingdings 2"/>
              <a:buNone/>
              <a:defRPr/>
            </a:pPr>
            <a:r>
              <a:rPr lang="tr-TR" dirty="0" smtClean="0">
                <a:latin typeface="Comic Sans MS" pitchFamily="66" charset="0"/>
              </a:rPr>
              <a:t>              </a:t>
            </a:r>
            <a:r>
              <a:rPr lang="tr-TR" dirty="0" smtClean="0">
                <a:solidFill>
                  <a:srgbClr val="FF0000"/>
                </a:solidFill>
                <a:latin typeface="Comic Sans MS" pitchFamily="66" charset="0"/>
              </a:rPr>
              <a:t>Değerler</a:t>
            </a:r>
            <a:r>
              <a:rPr lang="tr-TR" dirty="0" smtClean="0">
                <a:solidFill>
                  <a:srgbClr val="FF0000"/>
                </a:solidFill>
              </a:rPr>
              <a:t>; </a:t>
            </a:r>
            <a:r>
              <a:rPr lang="tr-TR" dirty="0" smtClean="0">
                <a:solidFill>
                  <a:srgbClr val="FF0000"/>
                </a:solidFill>
                <a:latin typeface="Comic Sans MS" pitchFamily="66" charset="0"/>
              </a:rPr>
              <a:t>sosyal hayatı düzenler, bireyler arası bağlılığı artırır. </a:t>
            </a:r>
            <a:endParaRPr lang="tr-TR" dirty="0" smtClean="0">
              <a:latin typeface="Comic Sans MS" pitchFamily="66" charset="0"/>
            </a:endParaRPr>
          </a:p>
        </p:txBody>
      </p:sp>
      <p:pic>
        <p:nvPicPr>
          <p:cNvPr id="4" name="3 Resim" descr="sınıf.png"/>
          <p:cNvPicPr>
            <a:picLocks noChangeAspect="1"/>
          </p:cNvPicPr>
          <p:nvPr/>
        </p:nvPicPr>
        <p:blipFill>
          <a:blip r:embed="rId2" cstate="print"/>
          <a:stretch>
            <a:fillRect/>
          </a:stretch>
        </p:blipFill>
        <p:spPr>
          <a:xfrm>
            <a:off x="5286380" y="142853"/>
            <a:ext cx="3714776" cy="1643073"/>
          </a:xfrm>
          <a:prstGeom prst="rect">
            <a:avLst/>
          </a:prstGeom>
          <a:ln>
            <a:noFill/>
          </a:ln>
          <a:effectLst>
            <a:softEdge rad="112500"/>
          </a:effectLst>
        </p:spPr>
      </p:pic>
    </p:spTree>
    <p:extLst>
      <p:ext uri="{BB962C8B-B14F-4D97-AF65-F5344CB8AC3E}">
        <p14:creationId xmlns:p14="http://schemas.microsoft.com/office/powerpoint/2010/main" xmlns="" val="304066207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7875" y="260648"/>
            <a:ext cx="8686800" cy="838200"/>
          </a:xfrm>
        </p:spPr>
        <p:txBody>
          <a:bodyPr/>
          <a:lstStyle/>
          <a:p>
            <a:pPr algn="ctr" eaLnBrk="1" fontAlgn="auto" hangingPunct="1">
              <a:spcAft>
                <a:spcPts val="0"/>
              </a:spcAft>
              <a:defRPr/>
            </a:pPr>
            <a:r>
              <a:rPr lang="tr-TR" b="1" dirty="0" smtClean="0">
                <a:solidFill>
                  <a:srgbClr val="FF0000"/>
                </a:solidFill>
                <a:latin typeface="Comic Sans MS" pitchFamily="66" charset="0"/>
              </a:rPr>
              <a:t>DEĞER </a:t>
            </a:r>
            <a:r>
              <a:rPr lang="tr-TR" b="1" dirty="0" err="1" smtClean="0">
                <a:solidFill>
                  <a:srgbClr val="FF0000"/>
                </a:solidFill>
                <a:latin typeface="Comic Sans MS" pitchFamily="66" charset="0"/>
              </a:rPr>
              <a:t>EĞİTİMİnde</a:t>
            </a:r>
            <a:r>
              <a:rPr lang="tr-TR" b="1" dirty="0" smtClean="0">
                <a:solidFill>
                  <a:srgbClr val="FF0000"/>
                </a:solidFill>
                <a:latin typeface="Comic Sans MS" pitchFamily="66" charset="0"/>
              </a:rPr>
              <a:t> okul</a:t>
            </a:r>
            <a:endParaRPr lang="tr-TR" b="1" dirty="0">
              <a:solidFill>
                <a:srgbClr val="FF0000"/>
              </a:solidFill>
              <a:latin typeface="Comic Sans MS" pitchFamily="66" charset="0"/>
            </a:endParaRPr>
          </a:p>
        </p:txBody>
      </p:sp>
      <p:sp>
        <p:nvSpPr>
          <p:cNvPr id="3" name="2 İçerik Yer Tutucusu"/>
          <p:cNvSpPr>
            <a:spLocks noGrp="1"/>
          </p:cNvSpPr>
          <p:nvPr>
            <p:ph idx="1"/>
          </p:nvPr>
        </p:nvSpPr>
        <p:spPr>
          <a:xfrm>
            <a:off x="323528" y="1196752"/>
            <a:ext cx="8686800" cy="5256584"/>
          </a:xfrm>
        </p:spPr>
        <p:txBody>
          <a:bodyPr>
            <a:normAutofit fontScale="92500" lnSpcReduction="10000"/>
          </a:bodyPr>
          <a:lstStyle/>
          <a:p>
            <a:pPr marL="0" indent="0" algn="just" eaLnBrk="1" fontAlgn="auto" hangingPunct="1">
              <a:spcAft>
                <a:spcPts val="0"/>
              </a:spcAft>
              <a:buNone/>
              <a:defRPr/>
            </a:pPr>
            <a:r>
              <a:rPr lang="tr-TR" dirty="0" smtClean="0">
                <a:latin typeface="Comic Sans MS" pitchFamily="66" charset="0"/>
              </a:rPr>
              <a:t>	Okullar </a:t>
            </a:r>
            <a:r>
              <a:rPr lang="tr-TR" dirty="0">
                <a:latin typeface="Comic Sans MS" pitchFamily="66" charset="0"/>
              </a:rPr>
              <a:t>sadece akademik </a:t>
            </a:r>
            <a:r>
              <a:rPr lang="tr-TR" dirty="0" smtClean="0">
                <a:latin typeface="Comic Sans MS" pitchFamily="66" charset="0"/>
              </a:rPr>
              <a:t>açıdan başarılı bireylerin yetiştirildiği </a:t>
            </a:r>
            <a:r>
              <a:rPr lang="tr-TR" dirty="0">
                <a:latin typeface="Comic Sans MS" pitchFamily="66" charset="0"/>
              </a:rPr>
              <a:t>kurumlar </a:t>
            </a:r>
            <a:r>
              <a:rPr lang="tr-TR" dirty="0" smtClean="0">
                <a:latin typeface="Comic Sans MS" pitchFamily="66" charset="0"/>
              </a:rPr>
              <a:t>olarak düşünülemezler</a:t>
            </a:r>
            <a:r>
              <a:rPr lang="tr-TR" dirty="0">
                <a:latin typeface="Comic Sans MS" pitchFamily="66" charset="0"/>
              </a:rPr>
              <a:t>. </a:t>
            </a:r>
            <a:endParaRPr lang="tr-TR" dirty="0" smtClean="0">
              <a:latin typeface="Comic Sans MS" pitchFamily="66" charset="0"/>
            </a:endParaRPr>
          </a:p>
          <a:p>
            <a:pPr marL="0" indent="0" algn="just" eaLnBrk="1" fontAlgn="auto" hangingPunct="1">
              <a:spcAft>
                <a:spcPts val="0"/>
              </a:spcAft>
              <a:buNone/>
              <a:defRPr/>
            </a:pPr>
            <a:r>
              <a:rPr lang="tr-TR" dirty="0" smtClean="0">
                <a:latin typeface="Comic Sans MS" pitchFamily="66" charset="0"/>
              </a:rPr>
              <a:t>	Temel </a:t>
            </a:r>
            <a:r>
              <a:rPr lang="tr-TR" dirty="0">
                <a:latin typeface="Comic Sans MS" pitchFamily="66" charset="0"/>
              </a:rPr>
              <a:t>insani </a:t>
            </a:r>
            <a:r>
              <a:rPr lang="tr-TR" dirty="0" smtClean="0">
                <a:latin typeface="Comic Sans MS" pitchFamily="66" charset="0"/>
              </a:rPr>
              <a:t>değerleri benimsemiş </a:t>
            </a:r>
            <a:r>
              <a:rPr lang="tr-TR" dirty="0">
                <a:latin typeface="Comic Sans MS" pitchFamily="66" charset="0"/>
              </a:rPr>
              <a:t>bireyler </a:t>
            </a:r>
            <a:r>
              <a:rPr lang="tr-TR" dirty="0" smtClean="0">
                <a:latin typeface="Comic Sans MS" pitchFamily="66" charset="0"/>
              </a:rPr>
              <a:t>yetiştirmek </a:t>
            </a:r>
            <a:r>
              <a:rPr lang="tr-TR" dirty="0">
                <a:latin typeface="Comic Sans MS" pitchFamily="66" charset="0"/>
              </a:rPr>
              <a:t>de okulun </a:t>
            </a:r>
            <a:r>
              <a:rPr lang="tr-TR" dirty="0" smtClean="0">
                <a:latin typeface="Comic Sans MS" pitchFamily="66" charset="0"/>
              </a:rPr>
              <a:t>temel misyonu arasındadır.</a:t>
            </a:r>
          </a:p>
          <a:p>
            <a:pPr marL="0" indent="0" algn="just" eaLnBrk="1" fontAlgn="auto" hangingPunct="1">
              <a:spcAft>
                <a:spcPts val="0"/>
              </a:spcAft>
              <a:buNone/>
              <a:defRPr/>
            </a:pPr>
            <a:r>
              <a:rPr lang="tr-TR" dirty="0">
                <a:latin typeface="Comic Sans MS" pitchFamily="66" charset="0"/>
              </a:rPr>
              <a:t>	</a:t>
            </a:r>
            <a:r>
              <a:rPr lang="tr-TR" dirty="0" smtClean="0">
                <a:latin typeface="Comic Sans MS" pitchFamily="66" charset="0"/>
              </a:rPr>
              <a:t>Çağın getirdiği </a:t>
            </a:r>
            <a:r>
              <a:rPr lang="tr-TR" dirty="0">
                <a:latin typeface="Comic Sans MS" pitchFamily="66" charset="0"/>
              </a:rPr>
              <a:t>olumsuz durumlar </a:t>
            </a:r>
            <a:r>
              <a:rPr lang="tr-TR" dirty="0" smtClean="0">
                <a:latin typeface="Comic Sans MS" pitchFamily="66" charset="0"/>
              </a:rPr>
              <a:t>karşısında</a:t>
            </a:r>
            <a:r>
              <a:rPr lang="tr-TR" dirty="0">
                <a:latin typeface="Comic Sans MS" pitchFamily="66" charset="0"/>
              </a:rPr>
              <a:t>, </a:t>
            </a:r>
            <a:r>
              <a:rPr lang="tr-TR" dirty="0" smtClean="0">
                <a:latin typeface="Comic Sans MS" pitchFamily="66" charset="0"/>
              </a:rPr>
              <a:t>okullar öğrencilerine </a:t>
            </a:r>
            <a:r>
              <a:rPr lang="tr-TR" dirty="0">
                <a:latin typeface="Comic Sans MS" pitchFamily="66" charset="0"/>
              </a:rPr>
              <a:t>“iyi” tercihler yapabilmek için seçenekler gösterebilmeli ve </a:t>
            </a:r>
            <a:r>
              <a:rPr lang="tr-TR" dirty="0" smtClean="0">
                <a:latin typeface="Comic Sans MS" pitchFamily="66" charset="0"/>
              </a:rPr>
              <a:t>aynı zamanda bu tercihleri </a:t>
            </a:r>
            <a:r>
              <a:rPr lang="tr-TR" dirty="0">
                <a:latin typeface="Comic Sans MS" pitchFamily="66" charset="0"/>
              </a:rPr>
              <a:t>yapabilme stratejilerini sunabilmelidirler. </a:t>
            </a:r>
          </a:p>
        </p:txBody>
      </p:sp>
    </p:spTree>
    <p:extLst>
      <p:ext uri="{BB962C8B-B14F-4D97-AF65-F5344CB8AC3E}">
        <p14:creationId xmlns:p14="http://schemas.microsoft.com/office/powerpoint/2010/main" xmlns="" val="378762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714612" y="0"/>
            <a:ext cx="5886464" cy="1500197"/>
          </a:xfrm>
        </p:spPr>
        <p:txBody>
          <a:bodyPr/>
          <a:lstStyle/>
          <a:p>
            <a:pPr eaLnBrk="1" fontAlgn="auto" hangingPunct="1">
              <a:spcAft>
                <a:spcPts val="0"/>
              </a:spcAft>
              <a:defRPr/>
            </a:pPr>
            <a:r>
              <a:rPr lang="tr-TR" b="1" dirty="0" smtClean="0">
                <a:solidFill>
                  <a:srgbClr val="FF0000"/>
                </a:solidFill>
                <a:latin typeface="Comic Sans MS" pitchFamily="66" charset="0"/>
              </a:rPr>
              <a:t>DEĞERLER EĞİTİMİ NASIL OLMALI?</a:t>
            </a:r>
            <a:endParaRPr lang="tr-TR" b="1" dirty="0">
              <a:solidFill>
                <a:srgbClr val="FF0000"/>
              </a:solidFill>
              <a:latin typeface="Comic Sans MS" pitchFamily="66" charset="0"/>
            </a:endParaRPr>
          </a:p>
        </p:txBody>
      </p:sp>
      <p:sp>
        <p:nvSpPr>
          <p:cNvPr id="3" name="2 İçerik Yer Tutucusu"/>
          <p:cNvSpPr>
            <a:spLocks noGrp="1"/>
          </p:cNvSpPr>
          <p:nvPr>
            <p:ph type="subTitle" idx="1"/>
          </p:nvPr>
        </p:nvSpPr>
        <p:spPr>
          <a:xfrm>
            <a:off x="179388" y="1650140"/>
            <a:ext cx="8429625" cy="4464496"/>
          </a:xfrm>
        </p:spPr>
        <p:txBody>
          <a:bodyPr>
            <a:normAutofit lnSpcReduction="10000"/>
          </a:bodyPr>
          <a:lstStyle/>
          <a:p>
            <a:pPr eaLnBrk="1" fontAlgn="auto" hangingPunct="1">
              <a:spcAft>
                <a:spcPts val="0"/>
              </a:spcAft>
              <a:defRPr/>
            </a:pPr>
            <a:endParaRPr lang="tr-TR" sz="2800" b="1" dirty="0" smtClean="0"/>
          </a:p>
          <a:p>
            <a:pPr algn="just" eaLnBrk="1" fontAlgn="auto" hangingPunct="1">
              <a:spcAft>
                <a:spcPts val="0"/>
              </a:spcAft>
              <a:defRPr/>
            </a:pPr>
            <a:r>
              <a:rPr lang="tr-TR" sz="3500" b="1" dirty="0" smtClean="0">
                <a:solidFill>
                  <a:schemeClr val="tx1"/>
                </a:solidFill>
              </a:rPr>
              <a:t>            </a:t>
            </a:r>
            <a:r>
              <a:rPr lang="tr-TR" sz="3500" b="1" dirty="0" smtClean="0">
                <a:solidFill>
                  <a:schemeClr val="tx1"/>
                </a:solidFill>
                <a:latin typeface="Comic Sans MS" pitchFamily="66" charset="0"/>
              </a:rPr>
              <a:t>Değerler eğitimi kalbe, zekâya ve iradeye hitap etmeli ve amacı iyiliği sevdirmek, tanıtmak olmalıdır. </a:t>
            </a:r>
          </a:p>
          <a:p>
            <a:pPr algn="just" eaLnBrk="1" fontAlgn="auto" hangingPunct="1">
              <a:spcAft>
                <a:spcPts val="0"/>
              </a:spcAft>
              <a:defRPr/>
            </a:pPr>
            <a:r>
              <a:rPr lang="tr-TR" sz="3500" b="1" dirty="0">
                <a:solidFill>
                  <a:schemeClr val="tx1"/>
                </a:solidFill>
                <a:latin typeface="Comic Sans MS" pitchFamily="66" charset="0"/>
              </a:rPr>
              <a:t>	</a:t>
            </a:r>
            <a:r>
              <a:rPr lang="tr-TR" sz="3500" b="1" dirty="0" smtClean="0">
                <a:solidFill>
                  <a:schemeClr val="tx1"/>
                </a:solidFill>
                <a:latin typeface="Comic Sans MS" pitchFamily="66" charset="0"/>
              </a:rPr>
              <a:t>Değerler eğitimi önce çocuğun ve gencin duyarlılığına hitap etmelidir. Değerler eğitimi, irade üzerinde de etki yapmalıdır.</a:t>
            </a:r>
            <a:r>
              <a:rPr lang="tr-TR" sz="3500" dirty="0" smtClean="0">
                <a:solidFill>
                  <a:schemeClr val="tx1"/>
                </a:solidFill>
                <a:latin typeface="Comic Sans MS" pitchFamily="66" charset="0"/>
              </a:rPr>
              <a:t> </a:t>
            </a:r>
          </a:p>
        </p:txBody>
      </p:sp>
      <p:pic>
        <p:nvPicPr>
          <p:cNvPr id="27651" name="Picture 7" descr="kids-soccerec"/>
          <p:cNvPicPr>
            <a:picLocks noChangeAspect="1" noChangeArrowheads="1"/>
          </p:cNvPicPr>
          <p:nvPr/>
        </p:nvPicPr>
        <p:blipFill>
          <a:blip r:embed="rId2" cstate="print"/>
          <a:srcRect/>
          <a:stretch>
            <a:fillRect/>
          </a:stretch>
        </p:blipFill>
        <p:spPr bwMode="auto">
          <a:xfrm>
            <a:off x="179388" y="188913"/>
            <a:ext cx="2233612" cy="1536700"/>
          </a:xfrm>
          <a:prstGeom prst="rect">
            <a:avLst/>
          </a:prstGeom>
          <a:noFill/>
          <a:ln w="9525">
            <a:noFill/>
            <a:miter lim="800000"/>
            <a:headEnd/>
            <a:tailEnd/>
          </a:ln>
        </p:spPr>
      </p:pic>
      <p:pic>
        <p:nvPicPr>
          <p:cNvPr id="27652" name="Picture 4"/>
          <p:cNvPicPr>
            <a:picLocks noChangeAspect="1" noChangeArrowheads="1"/>
          </p:cNvPicPr>
          <p:nvPr/>
        </p:nvPicPr>
        <p:blipFill>
          <a:blip r:embed="rId3" cstate="print"/>
          <a:srcRect/>
          <a:stretch>
            <a:fillRect/>
          </a:stretch>
        </p:blipFill>
        <p:spPr bwMode="auto">
          <a:xfrm>
            <a:off x="7380312" y="1032735"/>
            <a:ext cx="1763688" cy="1385755"/>
          </a:xfrm>
          <a:prstGeom prst="rect">
            <a:avLst/>
          </a:prstGeom>
          <a:noFill/>
          <a:ln w="9525">
            <a:noFill/>
            <a:miter lim="800000"/>
            <a:headEnd/>
            <a:tailEnd/>
          </a:ln>
        </p:spPr>
      </p:pic>
    </p:spTree>
    <p:extLst>
      <p:ext uri="{BB962C8B-B14F-4D97-AF65-F5344CB8AC3E}">
        <p14:creationId xmlns:p14="http://schemas.microsoft.com/office/powerpoint/2010/main" xmlns="" val="2002924269"/>
      </p:ext>
    </p:extLst>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4213" y="260350"/>
            <a:ext cx="7772400" cy="431800"/>
          </a:xfrm>
        </p:spPr>
        <p:txBody>
          <a:bodyPr>
            <a:normAutofit fontScale="90000"/>
          </a:bodyPr>
          <a:lstStyle/>
          <a:p>
            <a:pPr eaLnBrk="1" fontAlgn="auto" hangingPunct="1">
              <a:spcAft>
                <a:spcPts val="0"/>
              </a:spcAft>
              <a:defRPr/>
            </a:pPr>
            <a:r>
              <a:rPr lang="tr-TR" sz="3200" b="1" dirty="0" smtClean="0">
                <a:solidFill>
                  <a:schemeClr val="tx1"/>
                </a:solidFill>
              </a:rPr>
              <a:t> İLKE1:</a:t>
            </a:r>
            <a:r>
              <a:rPr lang="tr-TR" sz="3200" dirty="0" smtClean="0">
                <a:solidFill>
                  <a:schemeClr val="tx1"/>
                </a:solidFill>
              </a:rPr>
              <a:t>Değerler boşluk kabul etmez…</a:t>
            </a:r>
          </a:p>
        </p:txBody>
      </p:sp>
      <p:sp>
        <p:nvSpPr>
          <p:cNvPr id="34818"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Değeri olmayan insan yoktur;</a:t>
            </a:r>
          </a:p>
          <a:p>
            <a:pPr algn="ctr"/>
            <a:r>
              <a:rPr lang="tr-TR">
                <a:latin typeface="Times New Roman Tur" pitchFamily="18" charset="0"/>
              </a:rPr>
              <a:t>Kötü değerlerle donanmış insan olabilir…</a:t>
            </a:r>
          </a:p>
        </p:txBody>
      </p:sp>
      <p:pic>
        <p:nvPicPr>
          <p:cNvPr id="34819" name="Picture 4" descr="ANd9GcQhsXjcxunjyeCuYhxNM7PvyOllp0-5h2efT0dKRwRmtxrlfWAY-u_fTA">
            <a:hlinkClick r:id="rId2"/>
          </p:cNvPr>
          <p:cNvPicPr>
            <a:picLocks noChangeAspect="1" noChangeArrowheads="1"/>
          </p:cNvPicPr>
          <p:nvPr/>
        </p:nvPicPr>
        <p:blipFill>
          <a:blip r:embed="rId3" cstate="print"/>
          <a:srcRect/>
          <a:stretch>
            <a:fillRect/>
          </a:stretch>
        </p:blipFill>
        <p:spPr bwMode="auto">
          <a:xfrm>
            <a:off x="0" y="908050"/>
            <a:ext cx="9144000" cy="5113338"/>
          </a:xfrm>
          <a:prstGeom prst="rect">
            <a:avLst/>
          </a:prstGeom>
          <a:noFill/>
          <a:ln w="9525">
            <a:noFill/>
            <a:miter lim="800000"/>
            <a:headEnd/>
            <a:tailEnd/>
          </a:ln>
        </p:spPr>
      </p:pic>
    </p:spTree>
    <p:extLst>
      <p:ext uri="{BB962C8B-B14F-4D97-AF65-F5344CB8AC3E}">
        <p14:creationId xmlns:p14="http://schemas.microsoft.com/office/powerpoint/2010/main" xmlns="" val="2248040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908050"/>
          </a:xfrm>
        </p:spPr>
        <p:txBody>
          <a:bodyPr>
            <a:normAutofit fontScale="90000"/>
          </a:bodyPr>
          <a:lstStyle/>
          <a:p>
            <a:pPr eaLnBrk="1" fontAlgn="auto" hangingPunct="1">
              <a:spcAft>
                <a:spcPts val="0"/>
              </a:spcAft>
              <a:defRPr/>
            </a:pPr>
            <a:r>
              <a:rPr lang="tr-TR" sz="3000" b="1" smtClean="0"/>
              <a:t>İlke 2. </a:t>
            </a:r>
            <a:r>
              <a:rPr lang="tr-TR" sz="3000" smtClean="0"/>
              <a:t>Kalıtımla geçmez; çevresel etkenlere göre biçimlenir</a:t>
            </a:r>
          </a:p>
        </p:txBody>
      </p:sp>
      <p:pic>
        <p:nvPicPr>
          <p:cNvPr id="35842" name="Picture 3"/>
          <p:cNvPicPr>
            <a:picLocks noGrp="1" noChangeArrowheads="1"/>
          </p:cNvPicPr>
          <p:nvPr>
            <p:ph sz="half" idx="2"/>
          </p:nvPr>
        </p:nvPicPr>
        <p:blipFill>
          <a:blip r:embed="rId2" cstate="print"/>
          <a:srcRect/>
          <a:stretch>
            <a:fillRect/>
          </a:stretch>
        </p:blipFill>
        <p:spPr>
          <a:xfrm>
            <a:off x="0" y="836613"/>
            <a:ext cx="9144000" cy="5113337"/>
          </a:xfrm>
        </p:spPr>
      </p:pic>
      <p:sp>
        <p:nvSpPr>
          <p:cNvPr id="3584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genetik yollardan geçmez; aile ve okul gibi ortamlarda öğrenilir…</a:t>
            </a:r>
          </a:p>
        </p:txBody>
      </p:sp>
    </p:spTree>
    <p:extLst>
      <p:ext uri="{BB962C8B-B14F-4D97-AF65-F5344CB8AC3E}">
        <p14:creationId xmlns:p14="http://schemas.microsoft.com/office/powerpoint/2010/main" xmlns="" val="2466746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000" b="1" smtClean="0"/>
              <a:t>İlke 3. </a:t>
            </a:r>
            <a:r>
              <a:rPr lang="tr-TR" sz="3000" smtClean="0"/>
              <a:t>Yaşayarak, görerek ve hissederek öğrenilir…</a:t>
            </a:r>
          </a:p>
        </p:txBody>
      </p:sp>
      <p:sp>
        <p:nvSpPr>
          <p:cNvPr id="36866"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Değerler, yaşadıkları ortamlarda;</a:t>
            </a:r>
          </a:p>
          <a:p>
            <a:pPr algn="ctr"/>
            <a:r>
              <a:rPr lang="tr-TR">
                <a:latin typeface="Times New Roman Tur" pitchFamily="18" charset="0"/>
              </a:rPr>
              <a:t>yaşanılarak, gözlenerek ve hissedilerek öğrenilir…</a:t>
            </a:r>
          </a:p>
        </p:txBody>
      </p:sp>
      <p:sp>
        <p:nvSpPr>
          <p:cNvPr id="36867" name="Rectangle 4"/>
          <p:cNvSpPr>
            <a:spLocks noGrp="1" noChangeArrowheads="1"/>
          </p:cNvSpPr>
          <p:nvPr>
            <p:ph sz="half" idx="2"/>
          </p:nvPr>
        </p:nvSpPr>
        <p:spPr/>
        <p:txBody>
          <a:bodyPr/>
          <a:lstStyle/>
          <a:p>
            <a:pPr eaLnBrk="1" hangingPunct="1"/>
            <a:endParaRPr lang="tr-TR" sz="2800" smtClean="0"/>
          </a:p>
        </p:txBody>
      </p:sp>
      <p:pic>
        <p:nvPicPr>
          <p:cNvPr id="36868" name="Picture 5" descr="ANd9GcTBzD2BWQdbMcWivSps_FBPujfYv6y279lf4Xh5guhs1YPzFPtZjWWfD3s">
            <a:hlinkClick r:id="rId2"/>
          </p:cNvPr>
          <p:cNvPicPr>
            <a:picLocks noGrp="1" noChangeAspect="1" noChangeArrowheads="1"/>
          </p:cNvPicPr>
          <p:nvPr>
            <p:ph type="body" idx="1"/>
          </p:nvPr>
        </p:nvPicPr>
        <p:blipFill>
          <a:blip r:embed="rId3" cstate="print"/>
          <a:srcRect/>
          <a:stretch>
            <a:fillRect/>
          </a:stretch>
        </p:blipFill>
        <p:spPr>
          <a:xfrm>
            <a:off x="6300788" y="908050"/>
            <a:ext cx="2843212" cy="5041900"/>
          </a:xfrm>
        </p:spPr>
      </p:pic>
      <p:pic>
        <p:nvPicPr>
          <p:cNvPr id="36869" name="Picture 6" descr="ANd9GcQ_n3yuT42pCqcUxd0c0zOMyp9lUcgnCvzLxA9E4GVKA9oMQkoN6sQt7g">
            <a:hlinkClick r:id="rId4"/>
          </p:cNvPr>
          <p:cNvPicPr>
            <a:picLocks noChangeAspect="1" noChangeArrowheads="1"/>
          </p:cNvPicPr>
          <p:nvPr/>
        </p:nvPicPr>
        <p:blipFill>
          <a:blip r:embed="rId5" cstate="print"/>
          <a:srcRect/>
          <a:stretch>
            <a:fillRect/>
          </a:stretch>
        </p:blipFill>
        <p:spPr bwMode="auto">
          <a:xfrm>
            <a:off x="0" y="908050"/>
            <a:ext cx="2916238" cy="5041900"/>
          </a:xfrm>
          <a:prstGeom prst="rect">
            <a:avLst/>
          </a:prstGeom>
          <a:noFill/>
          <a:ln w="9525">
            <a:noFill/>
            <a:miter lim="800000"/>
            <a:headEnd/>
            <a:tailEnd/>
          </a:ln>
        </p:spPr>
      </p:pic>
      <p:pic>
        <p:nvPicPr>
          <p:cNvPr id="36870" name="Picture 7"/>
          <p:cNvPicPr>
            <a:picLocks noChangeAspect="1" noChangeArrowheads="1"/>
          </p:cNvPicPr>
          <p:nvPr/>
        </p:nvPicPr>
        <p:blipFill>
          <a:blip r:embed="rId6" cstate="print"/>
          <a:srcRect/>
          <a:stretch>
            <a:fillRect/>
          </a:stretch>
        </p:blipFill>
        <p:spPr bwMode="auto">
          <a:xfrm>
            <a:off x="2987675" y="981075"/>
            <a:ext cx="3192463" cy="5040313"/>
          </a:xfrm>
          <a:prstGeom prst="rect">
            <a:avLst/>
          </a:prstGeom>
          <a:noFill/>
          <a:ln w="9525">
            <a:noFill/>
            <a:miter lim="800000"/>
            <a:headEnd/>
            <a:tailEnd/>
          </a:ln>
        </p:spPr>
      </p:pic>
    </p:spTree>
    <p:extLst>
      <p:ext uri="{BB962C8B-B14F-4D97-AF65-F5344CB8AC3E}">
        <p14:creationId xmlns:p14="http://schemas.microsoft.com/office/powerpoint/2010/main" xmlns="" val="382239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rrowheads="1"/>
          </p:cNvPicPr>
          <p:nvPr/>
        </p:nvPicPr>
        <p:blipFill>
          <a:blip r:embed="rId2" cstate="print"/>
          <a:srcRect/>
          <a:stretch>
            <a:fillRect/>
          </a:stretch>
        </p:blipFill>
        <p:spPr bwMode="auto">
          <a:xfrm>
            <a:off x="0" y="-30163"/>
            <a:ext cx="9156700" cy="6888163"/>
          </a:xfrm>
          <a:prstGeom prst="rect">
            <a:avLst/>
          </a:prstGeom>
          <a:noFill/>
          <a:ln w="9525">
            <a:noFill/>
            <a:miter lim="800000"/>
            <a:headEnd/>
            <a:tailEnd/>
          </a:ln>
        </p:spPr>
      </p:pic>
      <p:sp>
        <p:nvSpPr>
          <p:cNvPr id="37890" name="Rectangle 3"/>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Times New Roman Tur" pitchFamily="18" charset="0"/>
              </a:rPr>
              <a:t>İnsanın yaşadığı her zaman ve mekan, değer eğitiminin kapsamındadır…</a:t>
            </a:r>
          </a:p>
        </p:txBody>
      </p:sp>
      <p:sp>
        <p:nvSpPr>
          <p:cNvPr id="22532" name="Rectangle 4"/>
          <p:cNvSpPr>
            <a:spLocks noGrp="1" noChangeArrowheads="1"/>
          </p:cNvSpPr>
          <p:nvPr>
            <p:ph type="title"/>
          </p:nvPr>
        </p:nvSpPr>
        <p:spPr>
          <a:xfrm>
            <a:off x="0" y="-38100"/>
            <a:ext cx="9144000" cy="647700"/>
          </a:xfrm>
          <a:solidFill>
            <a:srgbClr val="DDDDDD"/>
          </a:solidFill>
        </p:spPr>
        <p:txBody>
          <a:bodyPr>
            <a:normAutofit/>
          </a:bodyPr>
          <a:lstStyle/>
          <a:p>
            <a:pPr eaLnBrk="1" fontAlgn="auto" hangingPunct="1">
              <a:spcAft>
                <a:spcPts val="0"/>
              </a:spcAft>
              <a:defRPr/>
            </a:pPr>
            <a:r>
              <a:rPr lang="tr-TR" sz="2800" b="1" smtClean="0"/>
              <a:t>İlke 4. </a:t>
            </a:r>
            <a:r>
              <a:rPr lang="tr-TR" sz="3000" smtClean="0"/>
              <a:t>Her zaman ve her yerde eğitimi gerektirir…</a:t>
            </a:r>
          </a:p>
        </p:txBody>
      </p:sp>
      <p:sp>
        <p:nvSpPr>
          <p:cNvPr id="37892" name="Text Box 5"/>
          <p:cNvSpPr txBox="1">
            <a:spLocks noChangeArrowheads="1"/>
          </p:cNvSpPr>
          <p:nvPr/>
        </p:nvSpPr>
        <p:spPr bwMode="auto">
          <a:xfrm>
            <a:off x="1908175" y="5084763"/>
            <a:ext cx="19431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Okul</a:t>
            </a:r>
          </a:p>
        </p:txBody>
      </p:sp>
      <p:sp>
        <p:nvSpPr>
          <p:cNvPr id="37893" name="Text Box 6"/>
          <p:cNvSpPr txBox="1">
            <a:spLocks noChangeArrowheads="1"/>
          </p:cNvSpPr>
          <p:nvPr/>
        </p:nvSpPr>
        <p:spPr bwMode="auto">
          <a:xfrm>
            <a:off x="827088" y="2276475"/>
            <a:ext cx="1944687" cy="558800"/>
          </a:xfrm>
          <a:prstGeom prst="rect">
            <a:avLst/>
          </a:prstGeom>
          <a:solidFill>
            <a:schemeClr val="bg1"/>
          </a:solidFill>
          <a:ln w="9525" algn="ctr">
            <a:solidFill>
              <a:schemeClr val="bg1"/>
            </a:solid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İşyeri</a:t>
            </a:r>
          </a:p>
        </p:txBody>
      </p:sp>
      <p:sp>
        <p:nvSpPr>
          <p:cNvPr id="37894" name="Text Box 7"/>
          <p:cNvSpPr txBox="1">
            <a:spLocks noChangeArrowheads="1"/>
          </p:cNvSpPr>
          <p:nvPr/>
        </p:nvSpPr>
        <p:spPr bwMode="auto">
          <a:xfrm>
            <a:off x="0" y="2924175"/>
            <a:ext cx="172720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Ev</a:t>
            </a:r>
          </a:p>
        </p:txBody>
      </p:sp>
      <p:sp>
        <p:nvSpPr>
          <p:cNvPr id="37895" name="Text Box 8"/>
          <p:cNvSpPr txBox="1">
            <a:spLocks noChangeArrowheads="1"/>
          </p:cNvSpPr>
          <p:nvPr/>
        </p:nvSpPr>
        <p:spPr bwMode="auto">
          <a:xfrm>
            <a:off x="7054850" y="3860800"/>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Sanal alem</a:t>
            </a:r>
          </a:p>
        </p:txBody>
      </p:sp>
      <p:sp>
        <p:nvSpPr>
          <p:cNvPr id="37896" name="Text Box 9"/>
          <p:cNvSpPr txBox="1">
            <a:spLocks noChangeArrowheads="1"/>
          </p:cNvSpPr>
          <p:nvPr/>
        </p:nvSpPr>
        <p:spPr bwMode="auto">
          <a:xfrm>
            <a:off x="4211638" y="692150"/>
            <a:ext cx="2087562" cy="549275"/>
          </a:xfrm>
          <a:prstGeom prst="rect">
            <a:avLst/>
          </a:prstGeom>
          <a:solidFill>
            <a:schemeClr val="bg1"/>
          </a:solidFill>
          <a:ln w="9525" algn="ctr">
            <a:noFill/>
            <a:miter lim="800000"/>
            <a:headEnd/>
            <a:tailEnd/>
          </a:ln>
        </p:spPr>
        <p:txBody>
          <a:bodyPr lIns="92075" tIns="46038" rIns="92075" bIns="46038">
            <a:spAutoFit/>
          </a:bodyPr>
          <a:lstStyle/>
          <a:p>
            <a:pPr algn="r">
              <a:spcBef>
                <a:spcPct val="50000"/>
              </a:spcBef>
            </a:pPr>
            <a:r>
              <a:rPr lang="tr-TR" sz="3000">
                <a:solidFill>
                  <a:schemeClr val="tx2"/>
                </a:solidFill>
                <a:latin typeface="Franklin Gothic Book"/>
              </a:rPr>
              <a:t>Tatilde</a:t>
            </a:r>
          </a:p>
        </p:txBody>
      </p:sp>
      <p:pic>
        <p:nvPicPr>
          <p:cNvPr id="37897" name="Picture 10" descr="ahlaki yozlaşma"/>
          <p:cNvPicPr>
            <a:picLocks noChangeAspect="1" noChangeArrowheads="1"/>
          </p:cNvPicPr>
          <p:nvPr/>
        </p:nvPicPr>
        <p:blipFill>
          <a:blip r:embed="rId3" cstate="print"/>
          <a:srcRect/>
          <a:stretch>
            <a:fillRect/>
          </a:stretch>
        </p:blipFill>
        <p:spPr bwMode="auto">
          <a:xfrm>
            <a:off x="0" y="3860800"/>
            <a:ext cx="1576388" cy="1223963"/>
          </a:xfrm>
          <a:prstGeom prst="rect">
            <a:avLst/>
          </a:prstGeom>
          <a:noFill/>
          <a:ln w="9525">
            <a:noFill/>
            <a:miter lim="800000"/>
            <a:headEnd/>
            <a:tailEnd/>
          </a:ln>
        </p:spPr>
      </p:pic>
      <p:sp>
        <p:nvSpPr>
          <p:cNvPr id="37898" name="Text Box 11"/>
          <p:cNvSpPr txBox="1">
            <a:spLocks noChangeArrowheads="1"/>
          </p:cNvSpPr>
          <p:nvPr/>
        </p:nvSpPr>
        <p:spPr bwMode="auto">
          <a:xfrm>
            <a:off x="0" y="5229225"/>
            <a:ext cx="2089150"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Medya</a:t>
            </a:r>
          </a:p>
        </p:txBody>
      </p:sp>
      <p:sp>
        <p:nvSpPr>
          <p:cNvPr id="37899" name="Text Box 12"/>
          <p:cNvSpPr txBox="1">
            <a:spLocks noChangeArrowheads="1"/>
          </p:cNvSpPr>
          <p:nvPr/>
        </p:nvSpPr>
        <p:spPr bwMode="auto">
          <a:xfrm>
            <a:off x="6372225" y="4941888"/>
            <a:ext cx="2447925"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Sabah-akşam</a:t>
            </a:r>
          </a:p>
        </p:txBody>
      </p:sp>
      <p:pic>
        <p:nvPicPr>
          <p:cNvPr id="37900" name="Picture 13" descr="ANd9GcT9qlK3KoFYD4JrrV3RRgebUH4kw3g7VbB2sHTQQAshzex5v-Le0suJQA3z">
            <a:hlinkClick r:id="rId4"/>
          </p:cNvPr>
          <p:cNvPicPr>
            <a:picLocks noChangeAspect="1" noChangeArrowheads="1"/>
          </p:cNvPicPr>
          <p:nvPr/>
        </p:nvPicPr>
        <p:blipFill>
          <a:blip r:embed="rId5" cstate="print"/>
          <a:srcRect/>
          <a:stretch>
            <a:fillRect/>
          </a:stretch>
        </p:blipFill>
        <p:spPr bwMode="auto">
          <a:xfrm>
            <a:off x="7092950" y="1196975"/>
            <a:ext cx="1727200" cy="1665288"/>
          </a:xfrm>
          <a:prstGeom prst="rect">
            <a:avLst/>
          </a:prstGeom>
          <a:noFill/>
          <a:ln w="9525">
            <a:noFill/>
            <a:miter lim="800000"/>
            <a:headEnd/>
            <a:tailEnd/>
          </a:ln>
        </p:spPr>
      </p:pic>
      <p:sp>
        <p:nvSpPr>
          <p:cNvPr id="37901" name="Text Box 14"/>
          <p:cNvSpPr txBox="1">
            <a:spLocks noChangeArrowheads="1"/>
          </p:cNvSpPr>
          <p:nvPr/>
        </p:nvSpPr>
        <p:spPr bwMode="auto">
          <a:xfrm>
            <a:off x="6732588" y="2924175"/>
            <a:ext cx="2160587"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Çocukluk</a:t>
            </a:r>
          </a:p>
        </p:txBody>
      </p:sp>
      <p:sp>
        <p:nvSpPr>
          <p:cNvPr id="37902" name="Text Box 15"/>
          <p:cNvSpPr txBox="1">
            <a:spLocks noChangeArrowheads="1"/>
          </p:cNvSpPr>
          <p:nvPr/>
        </p:nvSpPr>
        <p:spPr bwMode="auto">
          <a:xfrm>
            <a:off x="3708400" y="1268413"/>
            <a:ext cx="3024188" cy="549275"/>
          </a:xfrm>
          <a:prstGeom prst="rect">
            <a:avLst/>
          </a:prstGeom>
          <a:solidFill>
            <a:schemeClr val="bg1"/>
          </a:solidFill>
          <a:ln w="9525" algn="ctr">
            <a:noFill/>
            <a:miter lim="800000"/>
            <a:headEnd/>
            <a:tailEnd/>
          </a:ln>
        </p:spPr>
        <p:txBody>
          <a:bodyPr lIns="92075" tIns="46038" rIns="92075" bIns="46038">
            <a:spAutoFit/>
          </a:bodyPr>
          <a:lstStyle/>
          <a:p>
            <a:pPr algn="ctr">
              <a:spcBef>
                <a:spcPct val="50000"/>
              </a:spcBef>
            </a:pPr>
            <a:r>
              <a:rPr lang="tr-TR" sz="3000">
                <a:solidFill>
                  <a:schemeClr val="tx2"/>
                </a:solidFill>
                <a:latin typeface="Franklin Gothic Book"/>
              </a:rPr>
              <a:t>Gençlik-yaşlılık</a:t>
            </a:r>
          </a:p>
        </p:txBody>
      </p:sp>
    </p:spTree>
    <p:extLst>
      <p:ext uri="{BB962C8B-B14F-4D97-AF65-F5344CB8AC3E}">
        <p14:creationId xmlns:p14="http://schemas.microsoft.com/office/powerpoint/2010/main" xmlns="" val="417254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400" b="1" smtClean="0"/>
              <a:t>İlke 5. </a:t>
            </a:r>
            <a:r>
              <a:rPr lang="tr-TR" sz="3400" smtClean="0"/>
              <a:t>Zihin, kalp ve davranış üçgenine oturur…</a:t>
            </a:r>
          </a:p>
        </p:txBody>
      </p:sp>
      <p:sp>
        <p:nvSpPr>
          <p:cNvPr id="38914" name="Text Box 5"/>
          <p:cNvSpPr txBox="1">
            <a:spLocks noChangeArrowheads="1"/>
          </p:cNvSpPr>
          <p:nvPr/>
        </p:nvSpPr>
        <p:spPr bwMode="auto">
          <a:xfrm>
            <a:off x="3203575" y="836613"/>
            <a:ext cx="3744913"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Zihin ikna olmalı…</a:t>
            </a:r>
          </a:p>
        </p:txBody>
      </p:sp>
      <p:sp>
        <p:nvSpPr>
          <p:cNvPr id="38915" name="Text Box 6"/>
          <p:cNvSpPr txBox="1">
            <a:spLocks noChangeArrowheads="1"/>
          </p:cNvSpPr>
          <p:nvPr/>
        </p:nvSpPr>
        <p:spPr bwMode="auto">
          <a:xfrm>
            <a:off x="250825" y="6092825"/>
            <a:ext cx="3744913" cy="519113"/>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Kalp, benimsemeli…</a:t>
            </a:r>
          </a:p>
        </p:txBody>
      </p:sp>
      <p:sp>
        <p:nvSpPr>
          <p:cNvPr id="38916" name="Text Box 7"/>
          <p:cNvSpPr txBox="1">
            <a:spLocks noChangeArrowheads="1"/>
          </p:cNvSpPr>
          <p:nvPr/>
        </p:nvSpPr>
        <p:spPr bwMode="auto">
          <a:xfrm>
            <a:off x="4821238" y="6129338"/>
            <a:ext cx="4284662" cy="519112"/>
          </a:xfrm>
          <a:prstGeom prst="rect">
            <a:avLst/>
          </a:prstGeom>
          <a:noFill/>
          <a:ln w="9525" algn="ctr">
            <a:noFill/>
            <a:miter lim="800000"/>
            <a:headEnd/>
            <a:tailEnd/>
          </a:ln>
        </p:spPr>
        <p:txBody>
          <a:bodyPr lIns="92075" tIns="46038" rIns="92075" bIns="46038">
            <a:spAutoFit/>
          </a:bodyPr>
          <a:lstStyle/>
          <a:p>
            <a:pPr algn="ctr">
              <a:spcBef>
                <a:spcPct val="50000"/>
              </a:spcBef>
            </a:pPr>
            <a:r>
              <a:rPr lang="tr-TR">
                <a:solidFill>
                  <a:schemeClr val="tx2"/>
                </a:solidFill>
              </a:rPr>
              <a:t>Beden, sergilemelidir…</a:t>
            </a:r>
          </a:p>
        </p:txBody>
      </p:sp>
      <p:pic>
        <p:nvPicPr>
          <p:cNvPr id="38917" name="Picture 8" descr="F:\Ucgen-Saat-.jpg"/>
          <p:cNvPicPr>
            <a:picLocks noChangeAspect="1" noChangeArrowheads="1"/>
          </p:cNvPicPr>
          <p:nvPr/>
        </p:nvPicPr>
        <p:blipFill>
          <a:blip r:embed="rId3" cstate="print"/>
          <a:srcRect/>
          <a:stretch>
            <a:fillRect/>
          </a:stretch>
        </p:blipFill>
        <p:spPr bwMode="auto">
          <a:xfrm>
            <a:off x="755650" y="1412875"/>
            <a:ext cx="7416800" cy="4608513"/>
          </a:xfrm>
          <a:prstGeom prst="rect">
            <a:avLst/>
          </a:prstGeom>
          <a:noFill/>
          <a:ln w="9525">
            <a:noFill/>
            <a:miter lim="800000"/>
            <a:headEnd/>
            <a:tailEnd/>
          </a:ln>
        </p:spPr>
      </p:pic>
    </p:spTree>
    <p:extLst>
      <p:ext uri="{BB962C8B-B14F-4D97-AF65-F5344CB8AC3E}">
        <p14:creationId xmlns:p14="http://schemas.microsoft.com/office/powerpoint/2010/main" xmlns="" val="1642506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60350"/>
            <a:ext cx="9144000" cy="431800"/>
          </a:xfrm>
        </p:spPr>
        <p:txBody>
          <a:bodyPr>
            <a:normAutofit fontScale="90000"/>
          </a:bodyPr>
          <a:lstStyle/>
          <a:p>
            <a:pPr eaLnBrk="1" fontAlgn="auto" hangingPunct="1">
              <a:spcAft>
                <a:spcPts val="0"/>
              </a:spcAft>
              <a:defRPr/>
            </a:pPr>
            <a:r>
              <a:rPr lang="tr-TR" sz="3200" b="1" dirty="0" smtClean="0"/>
              <a:t>İlke 6.</a:t>
            </a:r>
            <a:r>
              <a:rPr lang="tr-TR" sz="3200" dirty="0" smtClean="0"/>
              <a:t> İç ve dış tutarlılık gerektirir…</a:t>
            </a:r>
          </a:p>
        </p:txBody>
      </p:sp>
      <p:sp>
        <p:nvSpPr>
          <p:cNvPr id="40962" name="Rectangle 3"/>
          <p:cNvSpPr>
            <a:spLocks noGrp="1" noChangeArrowheads="1"/>
          </p:cNvSpPr>
          <p:nvPr>
            <p:ph sz="half" idx="2"/>
          </p:nvPr>
        </p:nvSpPr>
        <p:spPr/>
        <p:txBody>
          <a:bodyPr/>
          <a:lstStyle/>
          <a:p>
            <a:pPr eaLnBrk="1" hangingPunct="1"/>
            <a:endParaRPr lang="tr-TR" sz="2800" smtClean="0"/>
          </a:p>
        </p:txBody>
      </p:sp>
      <p:sp>
        <p:nvSpPr>
          <p:cNvPr id="40963" name="Rectangle 4"/>
          <p:cNvSpPr>
            <a:spLocks noChangeArrowheads="1"/>
          </p:cNvSpPr>
          <p:nvPr/>
        </p:nvSpPr>
        <p:spPr bwMode="auto">
          <a:xfrm>
            <a:off x="0" y="5994400"/>
            <a:ext cx="9144000" cy="863600"/>
          </a:xfrm>
          <a:prstGeom prst="rect">
            <a:avLst/>
          </a:prstGeom>
          <a:solidFill>
            <a:srgbClr val="66FFFF"/>
          </a:solidFill>
          <a:ln w="9525">
            <a:solidFill>
              <a:schemeClr val="tx1"/>
            </a:solidFill>
            <a:miter lim="800000"/>
            <a:headEnd/>
            <a:tailEnd/>
          </a:ln>
        </p:spPr>
        <p:txBody>
          <a:bodyPr lIns="92075" tIns="46038" rIns="92075" bIns="46038"/>
          <a:lstStyle/>
          <a:p>
            <a:pPr algn="ctr"/>
            <a:r>
              <a:rPr lang="tr-TR">
                <a:latin typeface="Franklin Gothic Book"/>
              </a:rPr>
              <a:t>Hem değerlerler arasında hem de söylem-eylem arasında  tutarlık gerekir…</a:t>
            </a:r>
          </a:p>
        </p:txBody>
      </p:sp>
      <p:pic>
        <p:nvPicPr>
          <p:cNvPr id="40964" name="Picture 5" descr="ANd9GcSSkpfRR2bBSMVHBVyqGs8zA7-_h6Alo7RkKy61VIhEQ5BEw-GveeSOcg">
            <a:hlinkClick r:id="rId2"/>
          </p:cNvPr>
          <p:cNvPicPr>
            <a:picLocks noChangeAspect="1" noChangeArrowheads="1"/>
          </p:cNvPicPr>
          <p:nvPr/>
        </p:nvPicPr>
        <p:blipFill>
          <a:blip r:embed="rId3" cstate="print"/>
          <a:srcRect/>
          <a:stretch>
            <a:fillRect/>
          </a:stretch>
        </p:blipFill>
        <p:spPr bwMode="auto">
          <a:xfrm>
            <a:off x="0" y="765175"/>
            <a:ext cx="9144000" cy="5184775"/>
          </a:xfrm>
          <a:prstGeom prst="rect">
            <a:avLst/>
          </a:prstGeom>
          <a:noFill/>
          <a:ln w="9525">
            <a:noFill/>
            <a:miter lim="800000"/>
            <a:headEnd/>
            <a:tailEnd/>
          </a:ln>
        </p:spPr>
      </p:pic>
    </p:spTree>
    <p:extLst>
      <p:ext uri="{BB962C8B-B14F-4D97-AF65-F5344CB8AC3E}">
        <p14:creationId xmlns:p14="http://schemas.microsoft.com/office/powerpoint/2010/main" xmlns="" val="148407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a:xfrm>
            <a:off x="251520" y="332656"/>
            <a:ext cx="8534400" cy="758825"/>
          </a:xfrm>
        </p:spPr>
        <p:txBody>
          <a:bodyPr>
            <a:normAutofit/>
          </a:bodyPr>
          <a:lstStyle/>
          <a:p>
            <a:pPr algn="ctr"/>
            <a:r>
              <a:rPr lang="tr-TR" sz="3200" b="1" dirty="0" err="1" smtClean="0">
                <a:solidFill>
                  <a:schemeClr val="accent2"/>
                </a:solidFill>
              </a:rPr>
              <a:t>DeğerLER</a:t>
            </a:r>
            <a:r>
              <a:rPr lang="tr-TR" sz="3200" b="1" dirty="0" smtClean="0">
                <a:solidFill>
                  <a:schemeClr val="accent2"/>
                </a:solidFill>
              </a:rPr>
              <a:t> </a:t>
            </a:r>
            <a:r>
              <a:rPr lang="tr-TR" sz="3200" b="1" dirty="0" err="1" smtClean="0">
                <a:solidFill>
                  <a:schemeClr val="accent2"/>
                </a:solidFill>
              </a:rPr>
              <a:t>eğİTİmİnde</a:t>
            </a:r>
            <a:r>
              <a:rPr lang="tr-TR" sz="3200" b="1" dirty="0" smtClean="0">
                <a:solidFill>
                  <a:schemeClr val="accent2"/>
                </a:solidFill>
              </a:rPr>
              <a:t> </a:t>
            </a:r>
            <a:r>
              <a:rPr lang="tr-TR" sz="3200" b="1" dirty="0" err="1" smtClean="0">
                <a:solidFill>
                  <a:schemeClr val="accent2"/>
                </a:solidFill>
              </a:rPr>
              <a:t>dİkkat</a:t>
            </a:r>
            <a:r>
              <a:rPr lang="tr-TR" sz="3200" b="1" dirty="0" smtClean="0">
                <a:solidFill>
                  <a:schemeClr val="accent2"/>
                </a:solidFill>
              </a:rPr>
              <a:t> </a:t>
            </a:r>
            <a:r>
              <a:rPr lang="tr-TR" sz="3200" b="1" dirty="0" err="1" smtClean="0">
                <a:solidFill>
                  <a:schemeClr val="accent2"/>
                </a:solidFill>
              </a:rPr>
              <a:t>edeceğİmİz</a:t>
            </a:r>
            <a:r>
              <a:rPr lang="tr-TR" sz="3200" b="1" dirty="0" smtClean="0">
                <a:solidFill>
                  <a:schemeClr val="accent2"/>
                </a:solidFill>
              </a:rPr>
              <a:t> hususlar</a:t>
            </a:r>
          </a:p>
        </p:txBody>
      </p:sp>
      <p:sp>
        <p:nvSpPr>
          <p:cNvPr id="90115" name="Rectangle 3"/>
          <p:cNvSpPr>
            <a:spLocks noGrp="1"/>
          </p:cNvSpPr>
          <p:nvPr>
            <p:ph type="body" idx="4294967295"/>
          </p:nvPr>
        </p:nvSpPr>
        <p:spPr>
          <a:xfrm>
            <a:off x="323528" y="1196752"/>
            <a:ext cx="8686800" cy="5400600"/>
          </a:xfrm>
        </p:spPr>
        <p:txBody>
          <a:bodyPr>
            <a:normAutofit lnSpcReduction="10000"/>
          </a:bodyPr>
          <a:lstStyle/>
          <a:p>
            <a:pPr marL="0" indent="0" algn="just">
              <a:lnSpc>
                <a:spcPct val="90000"/>
              </a:lnSpc>
              <a:buNone/>
            </a:pPr>
            <a:r>
              <a:rPr lang="tr-TR" sz="3200" b="1" dirty="0" smtClean="0">
                <a:latin typeface="Calibri" pitchFamily="34" charset="0"/>
              </a:rPr>
              <a:t>	</a:t>
            </a:r>
            <a:r>
              <a:rPr lang="tr-TR" sz="2900" b="1" cap="all" dirty="0">
                <a:solidFill>
                  <a:schemeClr val="accent2"/>
                </a:solidFill>
                <a:effectLst>
                  <a:reflection blurRad="12700" stA="48000" endA="300" endPos="55000" dir="5400000" sy="-90000" algn="bl" rotWithShape="0"/>
                </a:effectLst>
                <a:latin typeface="+mj-lt"/>
                <a:ea typeface="+mj-ea"/>
                <a:cs typeface="+mj-cs"/>
              </a:rPr>
              <a:t>1- </a:t>
            </a:r>
            <a:r>
              <a:rPr lang="tr-TR" sz="3200" b="1" dirty="0" smtClean="0">
                <a:latin typeface="Calibri" pitchFamily="34" charset="0"/>
              </a:rPr>
              <a:t>Herhangi bir değeri öğretmeye başlarken, önce o değer net bir şekilde tanımlanmalıdır. Söz konusu kavramla eş ve zıt anlamlı kelimeler üzerine konuşarak kavram netleştirilebilir.</a:t>
            </a:r>
          </a:p>
          <a:p>
            <a:pPr marL="0" indent="0" algn="just">
              <a:lnSpc>
                <a:spcPct val="90000"/>
              </a:lnSpc>
              <a:buNone/>
            </a:pPr>
            <a:endParaRPr lang="tr-TR" sz="1400" b="1" dirty="0" smtClean="0">
              <a:latin typeface="Calibri" pitchFamily="34" charset="0"/>
            </a:endParaRPr>
          </a:p>
          <a:p>
            <a:pPr marL="0" indent="0" algn="just">
              <a:lnSpc>
                <a:spcPct val="90000"/>
              </a:lnSpc>
              <a:buNone/>
            </a:pPr>
            <a:r>
              <a:rPr lang="tr-TR" b="1" dirty="0">
                <a:latin typeface="Calibri" pitchFamily="34" charset="0"/>
              </a:rPr>
              <a:t>	</a:t>
            </a:r>
            <a:r>
              <a:rPr lang="tr-TR" sz="3200" b="1" dirty="0" smtClean="0">
                <a:latin typeface="Calibri" pitchFamily="34" charset="0"/>
              </a:rPr>
              <a:t> Öğrencilere iyi, kötü, görev, sorumluluk, sorumsuzluk, erdem hakkında açık ve tam bilgiler verip bunların fikirleri oluşturulmalıdır.</a:t>
            </a:r>
          </a:p>
          <a:p>
            <a:pPr marL="0" indent="0" algn="just">
              <a:lnSpc>
                <a:spcPct val="90000"/>
              </a:lnSpc>
              <a:buNone/>
            </a:pPr>
            <a:endParaRPr lang="tr-TR" sz="1800" b="1" dirty="0">
              <a:latin typeface="Calibri" pitchFamily="34" charset="0"/>
            </a:endParaRPr>
          </a:p>
          <a:p>
            <a:pPr marL="0" indent="0" algn="just">
              <a:lnSpc>
                <a:spcPct val="90000"/>
              </a:lnSpc>
              <a:buNone/>
            </a:pPr>
            <a:r>
              <a:rPr lang="tr-TR" sz="3200" b="1" dirty="0" smtClean="0">
                <a:latin typeface="Calibri" pitchFamily="34" charset="0"/>
              </a:rPr>
              <a:t>	 Bununla beraber onlardaki değerlerin gerçeğini sahtesinden ayırt etme, gerçek değere sevgi ve bağlılık duyma yetenekleri de geliştirilmelidir.</a:t>
            </a:r>
          </a:p>
          <a:p>
            <a:pPr>
              <a:lnSpc>
                <a:spcPct val="90000"/>
              </a:lnSpc>
              <a:buFont typeface="Wingdings 2" pitchFamily="18" charset="2"/>
              <a:buNone/>
            </a:pPr>
            <a:endParaRPr lang="tr-TR" dirty="0" smtClean="0"/>
          </a:p>
        </p:txBody>
      </p:sp>
    </p:spTree>
    <p:extLst>
      <p:ext uri="{BB962C8B-B14F-4D97-AF65-F5344CB8AC3E}">
        <p14:creationId xmlns:p14="http://schemas.microsoft.com/office/powerpoint/2010/main" xmlns="" val="1765331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p:cNvSpPr>
          <p:nvPr>
            <p:ph type="body" idx="4294967295"/>
          </p:nvPr>
        </p:nvSpPr>
        <p:spPr>
          <a:xfrm>
            <a:off x="304800" y="1554163"/>
            <a:ext cx="8686800" cy="5030068"/>
          </a:xfrm>
        </p:spPr>
        <p:txBody>
          <a:bodyPr/>
          <a:lstStyle/>
          <a:p>
            <a:pPr algn="just">
              <a:buFont typeface="Wingdings 2" pitchFamily="18" charset="2"/>
              <a:buNone/>
            </a:pPr>
            <a:r>
              <a:rPr lang="tr-TR" sz="2800" b="1" dirty="0" smtClean="0">
                <a:solidFill>
                  <a:schemeClr val="accent2"/>
                </a:solidFill>
              </a:rPr>
              <a:t>2. </a:t>
            </a:r>
            <a:r>
              <a:rPr lang="tr-TR" sz="3200" b="1" dirty="0" smtClean="0">
                <a:latin typeface="Calibri" pitchFamily="34" charset="0"/>
              </a:rPr>
              <a:t>Değerler açıklanırken, söz konusu değere sahip insanların davranışları somut bir şekilde ortaya konmalıdır. </a:t>
            </a:r>
          </a:p>
          <a:p>
            <a:pPr algn="just">
              <a:buFont typeface="Wingdings 2" pitchFamily="18" charset="2"/>
              <a:buNone/>
            </a:pPr>
            <a:r>
              <a:rPr lang="tr-TR" b="1" dirty="0">
                <a:latin typeface="Calibri" pitchFamily="34" charset="0"/>
              </a:rPr>
              <a:t>	</a:t>
            </a:r>
            <a:r>
              <a:rPr lang="tr-TR" b="1" dirty="0" smtClean="0">
                <a:latin typeface="Calibri" pitchFamily="34" charset="0"/>
              </a:rPr>
              <a:t>	</a:t>
            </a:r>
            <a:r>
              <a:rPr lang="tr-TR" sz="3200" b="1" dirty="0" smtClean="0">
                <a:latin typeface="Calibri" pitchFamily="34" charset="0"/>
              </a:rPr>
              <a:t>Örneğin, sevgiyi öğretmek istiyorsak, “Seven bir insan neler yapar, neler yapmaz?” konusunun tek tek ortaya konulması değerin anlaşılmasına ve özümsenmesine yardımcı olur.</a:t>
            </a:r>
          </a:p>
          <a:p>
            <a:pPr>
              <a:buFont typeface="Wingdings 2" pitchFamily="18" charset="2"/>
              <a:buNone/>
            </a:pPr>
            <a:endParaRPr lang="tr-TR" sz="3200" dirty="0" smtClean="0"/>
          </a:p>
        </p:txBody>
      </p:sp>
      <p:sp>
        <p:nvSpPr>
          <p:cNvPr id="91139" name="Rectangle 6"/>
          <p:cNvSpPr>
            <a:spLocks noChangeArrowheads="1"/>
          </p:cNvSpPr>
          <p:nvPr/>
        </p:nvSpPr>
        <p:spPr bwMode="auto">
          <a:xfrm>
            <a:off x="642938" y="549275"/>
            <a:ext cx="8001000" cy="954107"/>
          </a:xfrm>
          <a:prstGeom prst="rect">
            <a:avLst/>
          </a:prstGeom>
          <a:noFill/>
          <a:ln w="9525">
            <a:noFill/>
            <a:miter lim="800000"/>
            <a:headEnd/>
            <a:tailEnd/>
          </a:ln>
        </p:spPr>
        <p:txBody>
          <a:bodyPr>
            <a:spAutoFit/>
          </a:bodyPr>
          <a:lstStyle/>
          <a:p>
            <a:pPr algn="ctr"/>
            <a:r>
              <a:rPr lang="tr-TR" sz="2800" b="1" cap="all" dirty="0" err="1" smtClean="0">
                <a:solidFill>
                  <a:srgbClr val="A5644E"/>
                </a:solidFill>
                <a:effectLst>
                  <a:reflection blurRad="12700" stA="48000" endA="300" endPos="55000" dir="5400000" sy="-90000" algn="bl" rotWithShape="0"/>
                </a:effectLst>
                <a:latin typeface="Franklin Gothic Medium"/>
              </a:rPr>
              <a:t>DeğerLER</a:t>
            </a:r>
            <a:r>
              <a:rPr lang="tr-TR" sz="2800" b="1" cap="all" dirty="0" smtClean="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eğİtİmİnde</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dİkkat</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edeceğİmİz</a:t>
            </a:r>
            <a:r>
              <a:rPr lang="tr-TR" sz="2800" b="1" cap="all" dirty="0">
                <a:solidFill>
                  <a:srgbClr val="A5644E"/>
                </a:solidFill>
                <a:effectLst>
                  <a:reflection blurRad="12700" stA="48000" endA="300" endPos="55000" dir="5400000" sy="-90000" algn="bl" rotWithShape="0"/>
                </a:effectLst>
                <a:latin typeface="Franklin Gothic Medium"/>
              </a:rPr>
              <a:t> hususlar</a:t>
            </a:r>
            <a:endParaRPr lang="tr-TR" sz="2800" b="1" dirty="0">
              <a:solidFill>
                <a:schemeClr val="accent2"/>
              </a:solidFill>
            </a:endParaRPr>
          </a:p>
        </p:txBody>
      </p:sp>
      <p:pic>
        <p:nvPicPr>
          <p:cNvPr id="91140" name="6 Resim" descr="egitim.jpg"/>
          <p:cNvPicPr>
            <a:picLocks noChangeAspect="1"/>
          </p:cNvPicPr>
          <p:nvPr/>
        </p:nvPicPr>
        <p:blipFill>
          <a:blip r:embed="rId2" cstate="print"/>
          <a:srcRect/>
          <a:stretch>
            <a:fillRect/>
          </a:stretch>
        </p:blipFill>
        <p:spPr bwMode="auto">
          <a:xfrm>
            <a:off x="6012157" y="5285245"/>
            <a:ext cx="3082483" cy="1541242"/>
          </a:xfrm>
          <a:prstGeom prst="rect">
            <a:avLst/>
          </a:prstGeom>
          <a:noFill/>
          <a:ln w="9525">
            <a:noFill/>
            <a:miter lim="800000"/>
            <a:headEnd/>
            <a:tailEnd/>
          </a:ln>
        </p:spPr>
      </p:pic>
    </p:spTree>
    <p:extLst>
      <p:ext uri="{BB962C8B-B14F-4D97-AF65-F5344CB8AC3E}">
        <p14:creationId xmlns:p14="http://schemas.microsoft.com/office/powerpoint/2010/main" xmlns="" val="186576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eaLnBrk="1" fontAlgn="auto" hangingPunct="1">
              <a:spcAft>
                <a:spcPts val="0"/>
              </a:spcAft>
              <a:defRPr/>
            </a:pPr>
            <a:r>
              <a:rPr lang="tr-TR" b="1" dirty="0" smtClean="0">
                <a:solidFill>
                  <a:srgbClr val="89006F"/>
                </a:solidFill>
                <a:latin typeface="Comic Sans MS" pitchFamily="66" charset="0"/>
              </a:rPr>
              <a:t>Değerler;</a:t>
            </a:r>
          </a:p>
        </p:txBody>
      </p:sp>
      <p:sp>
        <p:nvSpPr>
          <p:cNvPr id="25602" name="2 İçerik Yer Tutucusu"/>
          <p:cNvSpPr>
            <a:spLocks noGrp="1"/>
          </p:cNvSpPr>
          <p:nvPr>
            <p:ph idx="1"/>
          </p:nvPr>
        </p:nvSpPr>
        <p:spPr>
          <a:xfrm>
            <a:off x="9525" y="980728"/>
            <a:ext cx="8882955" cy="3000375"/>
          </a:xfrm>
        </p:spPr>
        <p:txBody>
          <a:bodyPr>
            <a:normAutofit lnSpcReduction="10000"/>
          </a:bodyPr>
          <a:lstStyle/>
          <a:p>
            <a:pPr algn="just" eaLnBrk="1" hangingPunct="1">
              <a:lnSpc>
                <a:spcPct val="80000"/>
              </a:lnSpc>
              <a:buFont typeface="Wingdings 2" pitchFamily="18" charset="2"/>
              <a:buChar char=""/>
            </a:pPr>
            <a:endParaRPr lang="tr-TR" sz="2000" b="1" dirty="0" smtClean="0"/>
          </a:p>
          <a:p>
            <a:pPr algn="just" eaLnBrk="1" hangingPunct="1">
              <a:lnSpc>
                <a:spcPct val="80000"/>
              </a:lnSpc>
              <a:buFont typeface="Wingdings 2" pitchFamily="18" charset="2"/>
              <a:buNone/>
            </a:pPr>
            <a:endParaRPr lang="tr-TR" sz="2800" b="1" dirty="0" smtClean="0"/>
          </a:p>
          <a:p>
            <a:pPr algn="just" eaLnBrk="1" hangingPunct="1">
              <a:lnSpc>
                <a:spcPct val="80000"/>
              </a:lnSpc>
              <a:buFont typeface="Wingdings 2" pitchFamily="18" charset="2"/>
              <a:buChar char=""/>
            </a:pPr>
            <a:r>
              <a:rPr lang="tr-TR" b="1" dirty="0" smtClean="0">
                <a:latin typeface="Comic Sans MS" pitchFamily="66" charset="0"/>
              </a:rPr>
              <a:t>Değerler öğretilebilir ve öğrenilebilen olgulardır.</a:t>
            </a:r>
            <a:r>
              <a:rPr lang="tr-TR" dirty="0" smtClean="0">
                <a:latin typeface="Comic Sans MS" pitchFamily="66" charset="0"/>
              </a:rPr>
              <a:t> </a:t>
            </a:r>
            <a:endParaRPr lang="tr-TR" b="1" dirty="0" smtClean="0">
              <a:latin typeface="Comic Sans MS" pitchFamily="66" charset="0"/>
            </a:endParaRPr>
          </a:p>
          <a:p>
            <a:pPr algn="just" eaLnBrk="1" hangingPunct="1">
              <a:lnSpc>
                <a:spcPct val="80000"/>
              </a:lnSpc>
              <a:buFont typeface="Wingdings 2" pitchFamily="18" charset="2"/>
              <a:buChar char=""/>
            </a:pPr>
            <a:endParaRPr lang="tr-TR" b="1" dirty="0" smtClean="0">
              <a:latin typeface="Comic Sans MS" pitchFamily="66" charset="0"/>
            </a:endParaRPr>
          </a:p>
          <a:p>
            <a:pPr algn="just" eaLnBrk="1" hangingPunct="1">
              <a:lnSpc>
                <a:spcPct val="80000"/>
              </a:lnSpc>
              <a:buFont typeface="Wingdings 2" pitchFamily="18" charset="2"/>
              <a:buChar char=""/>
            </a:pPr>
            <a:r>
              <a:rPr lang="tr-TR" b="1" dirty="0" smtClean="0">
                <a:latin typeface="Comic Sans MS" pitchFamily="66" charset="0"/>
              </a:rPr>
              <a:t>Değerlerin öğrenilmesi, rol öğrenmesi şeklinde bir sosyal öğrenmedir.</a:t>
            </a:r>
            <a:r>
              <a:rPr lang="tr-TR" dirty="0" smtClean="0">
                <a:latin typeface="Comic Sans MS" pitchFamily="66" charset="0"/>
              </a:rPr>
              <a:t> </a:t>
            </a:r>
          </a:p>
        </p:txBody>
      </p:sp>
      <p:pic>
        <p:nvPicPr>
          <p:cNvPr id="25603" name="Picture 7" descr="1212169394acu038resize"/>
          <p:cNvPicPr>
            <a:picLocks noChangeAspect="1" noChangeArrowheads="1"/>
          </p:cNvPicPr>
          <p:nvPr/>
        </p:nvPicPr>
        <p:blipFill>
          <a:blip r:embed="rId2" cstate="print"/>
          <a:srcRect/>
          <a:stretch>
            <a:fillRect/>
          </a:stretch>
        </p:blipFill>
        <p:spPr bwMode="auto">
          <a:xfrm>
            <a:off x="5188397" y="4149080"/>
            <a:ext cx="3975316" cy="2405998"/>
          </a:xfrm>
          <a:prstGeom prst="rect">
            <a:avLst/>
          </a:prstGeom>
          <a:noFill/>
          <a:ln w="9525">
            <a:noFill/>
            <a:miter lim="800000"/>
            <a:headEnd/>
            <a:tailEnd/>
          </a:ln>
        </p:spPr>
      </p:pic>
    </p:spTree>
    <p:extLst>
      <p:ext uri="{BB962C8B-B14F-4D97-AF65-F5344CB8AC3E}">
        <p14:creationId xmlns:p14="http://schemas.microsoft.com/office/powerpoint/2010/main" xmlns="" val="1110005848"/>
      </p:ext>
    </p:extLst>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body" idx="4294967295"/>
          </p:nvPr>
        </p:nvSpPr>
        <p:spPr>
          <a:xfrm>
            <a:off x="457200" y="1529408"/>
            <a:ext cx="8686800" cy="5328592"/>
          </a:xfrm>
        </p:spPr>
        <p:txBody>
          <a:bodyPr/>
          <a:lstStyle/>
          <a:p>
            <a:pPr algn="just">
              <a:buFont typeface="Wingdings 2" pitchFamily="18" charset="2"/>
              <a:buNone/>
            </a:pPr>
            <a:r>
              <a:rPr lang="tr-TR" sz="2800" b="1" dirty="0" smtClean="0">
                <a:solidFill>
                  <a:schemeClr val="accent2"/>
                </a:solidFill>
              </a:rPr>
              <a:t>3</a:t>
            </a:r>
            <a:r>
              <a:rPr lang="tr-TR" sz="2800" b="1" dirty="0" smtClean="0">
                <a:solidFill>
                  <a:schemeClr val="accent2"/>
                </a:solidFill>
                <a:latin typeface="Calibri" pitchFamily="34" charset="0"/>
              </a:rPr>
              <a:t>. </a:t>
            </a:r>
            <a:r>
              <a:rPr lang="tr-TR" sz="2800" b="1" dirty="0" smtClean="0">
                <a:latin typeface="Calibri" pitchFamily="34" charset="0"/>
              </a:rPr>
              <a:t>Değerler öğretilirken, söz konusu değere sahip olursa ne kazanacağımız ve sahip olmazsak ne kaybedeceğimiz örneklerle somut bir şekilde ortaya konmalıdır. Örneğin, adaleti öğretmek istiyorsak, “Adil bir insan neler yapar, neler yapmaz?” konusu açıklanmalıdır.</a:t>
            </a:r>
          </a:p>
        </p:txBody>
      </p:sp>
      <p:sp>
        <p:nvSpPr>
          <p:cNvPr id="92163" name="Rectangle 3"/>
          <p:cNvSpPr>
            <a:spLocks noChangeArrowheads="1"/>
          </p:cNvSpPr>
          <p:nvPr/>
        </p:nvSpPr>
        <p:spPr bwMode="auto">
          <a:xfrm>
            <a:off x="428625" y="500063"/>
            <a:ext cx="8215313" cy="1384995"/>
          </a:xfrm>
          <a:prstGeom prst="rect">
            <a:avLst/>
          </a:prstGeom>
          <a:noFill/>
          <a:ln w="9525">
            <a:noFill/>
            <a:miter lim="800000"/>
            <a:headEnd/>
            <a:tailEnd/>
          </a:ln>
        </p:spPr>
        <p:txBody>
          <a:bodyPr>
            <a:spAutoFit/>
          </a:bodyPr>
          <a:lstStyle/>
          <a:p>
            <a:pPr algn="ctr"/>
            <a:r>
              <a:rPr lang="tr-TR" sz="2800" b="1" cap="all" dirty="0" err="1" smtClean="0">
                <a:solidFill>
                  <a:srgbClr val="A5644E"/>
                </a:solidFill>
                <a:effectLst>
                  <a:reflection blurRad="12700" stA="48000" endA="300" endPos="55000" dir="5400000" sy="-90000" algn="bl" rotWithShape="0"/>
                </a:effectLst>
                <a:latin typeface="Franklin Gothic Medium"/>
              </a:rPr>
              <a:t>DeğerLER</a:t>
            </a:r>
            <a:r>
              <a:rPr lang="tr-TR" sz="2800" b="1" cap="all" dirty="0" smtClean="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eğİtİmİnde</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dİkkat</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err="1">
                <a:solidFill>
                  <a:srgbClr val="A5644E"/>
                </a:solidFill>
                <a:effectLst>
                  <a:reflection blurRad="12700" stA="48000" endA="300" endPos="55000" dir="5400000" sy="-90000" algn="bl" rotWithShape="0"/>
                </a:effectLst>
                <a:latin typeface="Franklin Gothic Medium"/>
              </a:rPr>
              <a:t>edeceğİmİz</a:t>
            </a:r>
            <a:r>
              <a:rPr lang="tr-TR" sz="2800" b="1" cap="all" dirty="0">
                <a:solidFill>
                  <a:srgbClr val="A5644E"/>
                </a:solidFill>
                <a:effectLst>
                  <a:reflection blurRad="12700" stA="48000" endA="300" endPos="55000" dir="5400000" sy="-90000" algn="bl" rotWithShape="0"/>
                </a:effectLst>
                <a:latin typeface="Franklin Gothic Medium"/>
              </a:rPr>
              <a:t> </a:t>
            </a:r>
            <a:r>
              <a:rPr lang="tr-TR" sz="2800" b="1" cap="all" dirty="0" smtClean="0">
                <a:solidFill>
                  <a:srgbClr val="A5644E"/>
                </a:solidFill>
                <a:effectLst>
                  <a:reflection blurRad="12700" stA="48000" endA="300" endPos="55000" dir="5400000" sy="-90000" algn="bl" rotWithShape="0"/>
                </a:effectLst>
                <a:latin typeface="Franklin Gothic Medium"/>
              </a:rPr>
              <a:t>hususlar</a:t>
            </a:r>
          </a:p>
          <a:p>
            <a:endParaRPr lang="tr-TR" sz="2800" b="1" dirty="0">
              <a:solidFill>
                <a:schemeClr val="accent2"/>
              </a:solidFill>
            </a:endParaRPr>
          </a:p>
        </p:txBody>
      </p:sp>
      <p:pic>
        <p:nvPicPr>
          <p:cNvPr id="92164" name="Picture 5"/>
          <p:cNvPicPr>
            <a:picLocks noChangeAspect="1" noChangeArrowheads="1"/>
          </p:cNvPicPr>
          <p:nvPr/>
        </p:nvPicPr>
        <p:blipFill>
          <a:blip r:embed="rId2" cstate="print"/>
          <a:srcRect/>
          <a:stretch>
            <a:fillRect/>
          </a:stretch>
        </p:blipFill>
        <p:spPr bwMode="auto">
          <a:xfrm>
            <a:off x="3131840" y="4437112"/>
            <a:ext cx="3331766" cy="2176715"/>
          </a:xfrm>
          <a:prstGeom prst="rect">
            <a:avLst/>
          </a:prstGeom>
          <a:noFill/>
          <a:ln w="9525">
            <a:noFill/>
            <a:miter lim="800000"/>
            <a:headEnd/>
            <a:tailEnd/>
          </a:ln>
        </p:spPr>
      </p:pic>
    </p:spTree>
    <p:extLst>
      <p:ext uri="{BB962C8B-B14F-4D97-AF65-F5344CB8AC3E}">
        <p14:creationId xmlns:p14="http://schemas.microsoft.com/office/powerpoint/2010/main" xmlns="" val="2715691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p:txBody>
          <a:bodyPr>
            <a:noAutofit/>
          </a:bodyPr>
          <a:lstStyle/>
          <a:p>
            <a:pPr algn="ctr"/>
            <a:r>
              <a:rPr lang="tr-TR" sz="2800" b="1" dirty="0" err="1" smtClean="0">
                <a:solidFill>
                  <a:schemeClr val="accent2"/>
                </a:solidFill>
              </a:rPr>
              <a:t>DeğerLER</a:t>
            </a:r>
            <a:r>
              <a:rPr lang="tr-TR" sz="2800" b="1" dirty="0" smtClean="0">
                <a:solidFill>
                  <a:schemeClr val="accent2"/>
                </a:solidFill>
              </a:rPr>
              <a:t>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3187" name="Rectangle 3"/>
          <p:cNvSpPr>
            <a:spLocks noGrp="1"/>
          </p:cNvSpPr>
          <p:nvPr>
            <p:ph type="body" idx="4294967295"/>
          </p:nvPr>
        </p:nvSpPr>
        <p:spPr/>
        <p:txBody>
          <a:bodyPr/>
          <a:lstStyle/>
          <a:p>
            <a:pPr algn="just">
              <a:buNone/>
            </a:pPr>
            <a:r>
              <a:rPr lang="tr-TR" sz="2800" b="1" dirty="0" smtClean="0">
                <a:solidFill>
                  <a:schemeClr val="accent2"/>
                </a:solidFill>
                <a:latin typeface="Calibri" pitchFamily="34" charset="0"/>
              </a:rPr>
              <a:t>4. </a:t>
            </a:r>
            <a:r>
              <a:rPr lang="tr-TR" sz="2800" b="1" dirty="0" smtClean="0">
                <a:latin typeface="Calibri" pitchFamily="34" charset="0"/>
              </a:rPr>
              <a:t>Değerlerle ilgili tavsiyelerde bulunurken emir veren bir dil kullanmak yerine, bu konudaki örnek kişi ve öykülerden yararlanarak dolaylı olarak vurgu yapılmalıdır.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5. </a:t>
            </a:r>
            <a:r>
              <a:rPr lang="tr-TR" sz="2800" b="1" dirty="0" smtClean="0">
                <a:latin typeface="Calibri" pitchFamily="34" charset="0"/>
              </a:rPr>
              <a:t>Öğrencilerden değerlerle ilgili örnekler bulmalarını istemek konuyu daha iyi vurgular.</a:t>
            </a:r>
          </a:p>
        </p:txBody>
      </p:sp>
      <p:pic>
        <p:nvPicPr>
          <p:cNvPr id="93188" name="Picture 13" descr="j0279332"/>
          <p:cNvPicPr>
            <a:picLocks noChangeAspect="1" noChangeArrowheads="1"/>
          </p:cNvPicPr>
          <p:nvPr/>
        </p:nvPicPr>
        <p:blipFill>
          <a:blip r:embed="rId2" cstate="print"/>
          <a:srcRect/>
          <a:stretch>
            <a:fillRect/>
          </a:stretch>
        </p:blipFill>
        <p:spPr bwMode="auto">
          <a:xfrm>
            <a:off x="2357438" y="4797152"/>
            <a:ext cx="4214812" cy="1928812"/>
          </a:xfrm>
          <a:prstGeom prst="rect">
            <a:avLst/>
          </a:prstGeom>
          <a:noFill/>
          <a:ln w="9525">
            <a:noFill/>
            <a:miter lim="800000"/>
            <a:headEnd/>
            <a:tailEnd/>
          </a:ln>
        </p:spPr>
      </p:pic>
    </p:spTree>
    <p:extLst>
      <p:ext uri="{BB962C8B-B14F-4D97-AF65-F5344CB8AC3E}">
        <p14:creationId xmlns:p14="http://schemas.microsoft.com/office/powerpoint/2010/main" xmlns="" val="3468163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p:txBody>
          <a:bodyPr>
            <a:noAutofit/>
          </a:bodyPr>
          <a:lstStyle/>
          <a:p>
            <a:pPr algn="ctr"/>
            <a:r>
              <a:rPr lang="tr-TR" sz="2800" b="1" dirty="0" err="1" smtClean="0">
                <a:solidFill>
                  <a:schemeClr val="accent2"/>
                </a:solidFill>
              </a:rPr>
              <a:t>DeğerLER</a:t>
            </a:r>
            <a:r>
              <a:rPr lang="tr-TR" sz="2800" b="1" dirty="0" smtClean="0">
                <a:solidFill>
                  <a:schemeClr val="accent2"/>
                </a:solidFill>
              </a:rPr>
              <a:t>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4211" name="Rectangle 3"/>
          <p:cNvSpPr>
            <a:spLocks noGrp="1"/>
          </p:cNvSpPr>
          <p:nvPr>
            <p:ph type="body" idx="4294967295"/>
          </p:nvPr>
        </p:nvSpPr>
        <p:spPr>
          <a:xfrm>
            <a:off x="0" y="1428736"/>
            <a:ext cx="8686800" cy="5072098"/>
          </a:xfrm>
        </p:spPr>
        <p:txBody>
          <a:bodyPr/>
          <a:lstStyle/>
          <a:p>
            <a:pPr algn="just">
              <a:buNone/>
            </a:pPr>
            <a:r>
              <a:rPr lang="tr-TR" sz="2800" b="1" dirty="0" smtClean="0">
                <a:solidFill>
                  <a:schemeClr val="accent2"/>
                </a:solidFill>
                <a:latin typeface="Calibri" pitchFamily="34" charset="0"/>
              </a:rPr>
              <a:t>6. </a:t>
            </a:r>
            <a:r>
              <a:rPr lang="tr-TR" sz="2800" b="1" dirty="0" smtClean="0">
                <a:latin typeface="Calibri" pitchFamily="34" charset="0"/>
              </a:rPr>
              <a:t>Değerlerimiz konusunda öğrencilerin tartışması sağlanabilir. </a:t>
            </a:r>
          </a:p>
          <a:p>
            <a:pPr algn="just">
              <a:buNone/>
            </a:pPr>
            <a:r>
              <a:rPr lang="tr-TR" sz="2800" b="1" dirty="0" smtClean="0">
                <a:solidFill>
                  <a:srgbClr val="0000FF"/>
                </a:solidFill>
                <a:latin typeface="Calibri" pitchFamily="34" charset="0"/>
              </a:rPr>
              <a:t>      “Neden bu değer iyidir?”, </a:t>
            </a:r>
          </a:p>
          <a:p>
            <a:pPr algn="just">
              <a:buNone/>
            </a:pPr>
            <a:r>
              <a:rPr lang="tr-TR" sz="2800" b="1" dirty="0" smtClean="0">
                <a:solidFill>
                  <a:srgbClr val="0000FF"/>
                </a:solidFill>
                <a:latin typeface="Calibri" pitchFamily="34" charset="0"/>
              </a:rPr>
              <a:t>      “Neden bu değeri önemsemeliyiz?” </a:t>
            </a:r>
          </a:p>
          <a:p>
            <a:pPr algn="just">
              <a:buNone/>
            </a:pPr>
            <a:r>
              <a:rPr lang="tr-TR" sz="2800" b="1" dirty="0" smtClean="0">
                <a:latin typeface="Calibri" pitchFamily="34" charset="0"/>
              </a:rPr>
              <a:t>      vb. sorularla değerleri açmak, öğrencilerin değerleri    benimsemelerini ve sahiplenmelerine yardımcı olur.</a:t>
            </a:r>
          </a:p>
          <a:p>
            <a:pPr algn="just">
              <a:buNone/>
            </a:pPr>
            <a:endParaRPr lang="tr-TR" dirty="0" smtClean="0"/>
          </a:p>
        </p:txBody>
      </p:sp>
      <p:pic>
        <p:nvPicPr>
          <p:cNvPr id="94212" name="Picture 8" descr="okul yasami-okul kurallari01"/>
          <p:cNvPicPr>
            <a:picLocks noChangeAspect="1" noChangeArrowheads="1"/>
          </p:cNvPicPr>
          <p:nvPr/>
        </p:nvPicPr>
        <p:blipFill>
          <a:blip r:embed="rId2" cstate="print"/>
          <a:srcRect/>
          <a:stretch>
            <a:fillRect/>
          </a:stretch>
        </p:blipFill>
        <p:spPr bwMode="auto">
          <a:xfrm>
            <a:off x="2571750" y="4500563"/>
            <a:ext cx="4094163" cy="1857375"/>
          </a:xfrm>
          <a:prstGeom prst="rect">
            <a:avLst/>
          </a:prstGeom>
          <a:noFill/>
          <a:ln w="9525">
            <a:noFill/>
            <a:miter lim="800000"/>
            <a:headEnd/>
            <a:tailEnd/>
          </a:ln>
        </p:spPr>
      </p:pic>
    </p:spTree>
    <p:extLst>
      <p:ext uri="{BB962C8B-B14F-4D97-AF65-F5344CB8AC3E}">
        <p14:creationId xmlns:p14="http://schemas.microsoft.com/office/powerpoint/2010/main" xmlns="" val="1404680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a:xfrm>
            <a:off x="301625" y="285750"/>
            <a:ext cx="6985000" cy="785813"/>
          </a:xfrm>
        </p:spPr>
        <p:txBody>
          <a:bodyPr>
            <a:normAutofit fontScale="90000"/>
          </a:bodyPr>
          <a:lstStyle/>
          <a:p>
            <a:pPr algn="ctr"/>
            <a:r>
              <a:rPr lang="tr-TR" sz="2800" b="1" dirty="0" smtClean="0">
                <a:solidFill>
                  <a:schemeClr val="accent2"/>
                </a:solidFill>
              </a:rPr>
              <a:t>Değer LER </a:t>
            </a:r>
            <a:r>
              <a:rPr lang="tr-TR" sz="2800" b="1" dirty="0" err="1" smtClean="0">
                <a:solidFill>
                  <a:schemeClr val="accent2"/>
                </a:solidFill>
              </a:rPr>
              <a:t>eğİtİmİnde</a:t>
            </a:r>
            <a:r>
              <a:rPr lang="tr-TR" sz="2800" b="1" dirty="0" smtClean="0">
                <a:solidFill>
                  <a:schemeClr val="accent2"/>
                </a:solidFill>
              </a:rPr>
              <a:t> </a:t>
            </a:r>
            <a:r>
              <a:rPr lang="tr-TR" sz="2800" b="1" dirty="0" err="1" smtClean="0">
                <a:solidFill>
                  <a:schemeClr val="accent2"/>
                </a:solidFill>
              </a:rPr>
              <a:t>dİkkat</a:t>
            </a:r>
            <a:r>
              <a:rPr lang="tr-TR" sz="2800" b="1" dirty="0" smtClean="0">
                <a:solidFill>
                  <a:schemeClr val="accent2"/>
                </a:solidFill>
              </a:rPr>
              <a:t> </a:t>
            </a:r>
            <a:r>
              <a:rPr lang="tr-TR" sz="2800" b="1" dirty="0" err="1" smtClean="0">
                <a:solidFill>
                  <a:schemeClr val="accent2"/>
                </a:solidFill>
              </a:rPr>
              <a:t>edeceğİmİz</a:t>
            </a:r>
            <a:r>
              <a:rPr lang="tr-TR" sz="2800" b="1" dirty="0" smtClean="0">
                <a:solidFill>
                  <a:schemeClr val="accent2"/>
                </a:solidFill>
              </a:rPr>
              <a:t> hususlar</a:t>
            </a:r>
          </a:p>
        </p:txBody>
      </p:sp>
      <p:sp>
        <p:nvSpPr>
          <p:cNvPr id="95235" name="Rectangle 3"/>
          <p:cNvSpPr>
            <a:spLocks noGrp="1"/>
          </p:cNvSpPr>
          <p:nvPr>
            <p:ph type="body" idx="4294967295"/>
          </p:nvPr>
        </p:nvSpPr>
        <p:spPr>
          <a:xfrm>
            <a:off x="179388" y="1340768"/>
            <a:ext cx="8964612" cy="5256584"/>
          </a:xfrm>
        </p:spPr>
        <p:txBody>
          <a:bodyPr/>
          <a:lstStyle/>
          <a:p>
            <a:endParaRPr lang="tr-TR" sz="2800" b="1" dirty="0" smtClean="0">
              <a:solidFill>
                <a:schemeClr val="accent2"/>
              </a:solidFill>
              <a:latin typeface="Calibri" pitchFamily="34" charset="0"/>
            </a:endParaRPr>
          </a:p>
          <a:p>
            <a:pPr algn="just">
              <a:buNone/>
            </a:pPr>
            <a:r>
              <a:rPr lang="tr-TR" sz="2800" b="1" dirty="0" smtClean="0">
                <a:solidFill>
                  <a:schemeClr val="accent2"/>
                </a:solidFill>
                <a:latin typeface="Calibri" pitchFamily="34" charset="0"/>
              </a:rPr>
              <a:t>7. </a:t>
            </a:r>
            <a:r>
              <a:rPr lang="tr-TR" sz="2800" b="1" dirty="0" smtClean="0">
                <a:latin typeface="Calibri" pitchFamily="34" charset="0"/>
              </a:rPr>
              <a:t>Değerlerle ilgili etkinlikler hazırlanabilir. Öğrencilerin değerlerle ilgili kompozisyon, şiir, öykü yazmaları resim yapmaları, bulmaca hazırlamaları istenebilir.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8. </a:t>
            </a:r>
            <a:r>
              <a:rPr lang="tr-TR" sz="2800" b="1" dirty="0" smtClean="0">
                <a:latin typeface="Calibri" pitchFamily="34" charset="0"/>
              </a:rPr>
              <a:t>Öğrencilerin değerlerle ilgili yazılı materyal taraması yaptırılabilir. Değerlerle ilgili gazete dergi haberleri, şiir, öykü, resim, film, sunu bulmaları ve bunların sınıfça okunup tartışılması sağlanabilir.</a:t>
            </a:r>
          </a:p>
          <a:p>
            <a:pPr algn="just">
              <a:buNone/>
            </a:pPr>
            <a:endParaRPr lang="tr-TR" sz="1400" b="1" dirty="0" smtClean="0">
              <a:latin typeface="Calibri" pitchFamily="34" charset="0"/>
            </a:endParaRPr>
          </a:p>
          <a:p>
            <a:pPr algn="just">
              <a:buNone/>
            </a:pPr>
            <a:r>
              <a:rPr lang="tr-TR" sz="2800" b="1" dirty="0" smtClean="0">
                <a:solidFill>
                  <a:schemeClr val="accent2"/>
                </a:solidFill>
                <a:latin typeface="Calibri" pitchFamily="34" charset="0"/>
              </a:rPr>
              <a:t>9. </a:t>
            </a:r>
            <a:r>
              <a:rPr lang="tr-TR" sz="2800" b="1" dirty="0" smtClean="0">
                <a:latin typeface="Calibri" pitchFamily="34" charset="0"/>
              </a:rPr>
              <a:t>Ödül ve ceza verirken duygusal değil, adaletle hareket edilmelidir.</a:t>
            </a:r>
          </a:p>
        </p:txBody>
      </p:sp>
      <p:pic>
        <p:nvPicPr>
          <p:cNvPr id="95236" name="Picture 4"/>
          <p:cNvPicPr>
            <a:picLocks noChangeAspect="1" noChangeArrowheads="1"/>
          </p:cNvPicPr>
          <p:nvPr/>
        </p:nvPicPr>
        <p:blipFill>
          <a:blip r:embed="rId2" cstate="print"/>
          <a:srcRect/>
          <a:stretch>
            <a:fillRect/>
          </a:stretch>
        </p:blipFill>
        <p:spPr bwMode="auto">
          <a:xfrm>
            <a:off x="7524328" y="0"/>
            <a:ext cx="1619672" cy="1685209"/>
          </a:xfrm>
          <a:prstGeom prst="rect">
            <a:avLst/>
          </a:prstGeom>
          <a:noFill/>
          <a:ln w="9525">
            <a:noFill/>
            <a:miter lim="800000"/>
            <a:headEnd/>
            <a:tailEnd/>
          </a:ln>
        </p:spPr>
      </p:pic>
    </p:spTree>
    <p:extLst>
      <p:ext uri="{BB962C8B-B14F-4D97-AF65-F5344CB8AC3E}">
        <p14:creationId xmlns:p14="http://schemas.microsoft.com/office/powerpoint/2010/main" xmlns="" val="3953434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Başlık"/>
          <p:cNvSpPr>
            <a:spLocks noGrp="1"/>
          </p:cNvSpPr>
          <p:nvPr>
            <p:ph type="title"/>
          </p:nvPr>
        </p:nvSpPr>
        <p:spPr>
          <a:xfrm>
            <a:off x="2071670" y="0"/>
            <a:ext cx="5286375" cy="1057275"/>
          </a:xfrm>
        </p:spPr>
        <p:txBody>
          <a:bodyPr/>
          <a:lstStyle/>
          <a:p>
            <a:pPr algn="ctr"/>
            <a:r>
              <a:rPr lang="tr-TR" sz="2800" b="1" dirty="0" smtClean="0">
                <a:solidFill>
                  <a:schemeClr val="accent2"/>
                </a:solidFill>
                <a:latin typeface="Calibri" pitchFamily="34" charset="0"/>
              </a:rPr>
              <a:t>OKULDA DEĞERLER EĞİTİMİYLE İLGİLİ YAPILABİLECEKLER</a:t>
            </a:r>
          </a:p>
        </p:txBody>
      </p:sp>
      <p:sp>
        <p:nvSpPr>
          <p:cNvPr id="96259" name="2 İçerik Yer Tutucusu"/>
          <p:cNvSpPr>
            <a:spLocks noGrp="1"/>
          </p:cNvSpPr>
          <p:nvPr>
            <p:ph sz="quarter" idx="1"/>
          </p:nvPr>
        </p:nvSpPr>
        <p:spPr>
          <a:xfrm>
            <a:off x="285750" y="1571612"/>
            <a:ext cx="8858250" cy="5072098"/>
          </a:xfrm>
        </p:spPr>
        <p:txBody>
          <a:bodyPr/>
          <a:lstStyle/>
          <a:p>
            <a:pPr algn="just">
              <a:buFont typeface="Wingdings" pitchFamily="2" charset="2"/>
              <a:buChar char="§"/>
            </a:pPr>
            <a:r>
              <a:rPr lang="tr-TR" sz="2800" b="1" dirty="0" smtClean="0">
                <a:latin typeface="Calibri" pitchFamily="34" charset="0"/>
              </a:rPr>
              <a:t>Kahramanlık ve fedakârlıklarıyla meşhur olmuş  kişilerin</a:t>
            </a:r>
            <a:br>
              <a:rPr lang="tr-TR" sz="2800" b="1" dirty="0" smtClean="0">
                <a:latin typeface="Calibri" pitchFamily="34" charset="0"/>
              </a:rPr>
            </a:br>
            <a:r>
              <a:rPr lang="tr-TR" sz="2800" b="1" dirty="0" smtClean="0">
                <a:latin typeface="Calibri" pitchFamily="34" charset="0"/>
              </a:rPr>
              <a:t>fotoğraflarını koridor ve odalara asın.</a:t>
            </a:r>
            <a:endParaRPr lang="tr-TR" sz="1400" b="1" dirty="0" smtClean="0">
              <a:latin typeface="Calibri" pitchFamily="34" charset="0"/>
            </a:endParaRP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Velileri davet edip onların okuldaki gelişmeleri inceleyip katkıda  bulunmalarına fırsat tanıyın. </a:t>
            </a: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Topluma hizmet amacıyla belli görevler taşıyan gruplar oluşturun. </a:t>
            </a:r>
          </a:p>
          <a:p>
            <a:pPr algn="just">
              <a:buFont typeface="Wingdings" pitchFamily="2" charset="2"/>
              <a:buChar char="§"/>
            </a:pPr>
            <a:endParaRPr lang="tr-TR" sz="1100" b="1" dirty="0" smtClean="0">
              <a:latin typeface="Calibri" pitchFamily="34" charset="0"/>
            </a:endParaRPr>
          </a:p>
          <a:p>
            <a:pPr algn="just">
              <a:buFont typeface="Wingdings" pitchFamily="2" charset="2"/>
              <a:buChar char="§"/>
            </a:pPr>
            <a:r>
              <a:rPr lang="tr-TR" sz="2800" b="1" dirty="0" smtClean="0">
                <a:latin typeface="Calibri" pitchFamily="34" charset="0"/>
              </a:rPr>
              <a:t>Yaşadığınız yerdeki fedakâr ve önemli kişilikleri derslerde tanıtın.</a:t>
            </a:r>
          </a:p>
          <a:p>
            <a:pPr algn="just">
              <a:buFont typeface="Wingdings" pitchFamily="2" charset="2"/>
              <a:buChar char="§"/>
            </a:pPr>
            <a:endParaRPr lang="tr-TR" sz="2800" b="1" dirty="0" smtClean="0">
              <a:latin typeface="Calibri" pitchFamily="34" charset="0"/>
            </a:endParaRPr>
          </a:p>
        </p:txBody>
      </p:sp>
      <p:pic>
        <p:nvPicPr>
          <p:cNvPr id="96260" name="3 Resim" descr="imgres.jpg"/>
          <p:cNvPicPr>
            <a:picLocks noChangeAspect="1"/>
          </p:cNvPicPr>
          <p:nvPr/>
        </p:nvPicPr>
        <p:blipFill>
          <a:blip r:embed="rId2" cstate="print"/>
          <a:srcRect/>
          <a:stretch>
            <a:fillRect/>
          </a:stretch>
        </p:blipFill>
        <p:spPr bwMode="auto">
          <a:xfrm>
            <a:off x="7429520" y="1"/>
            <a:ext cx="1714480" cy="1571612"/>
          </a:xfrm>
          <a:prstGeom prst="rect">
            <a:avLst/>
          </a:prstGeom>
          <a:noFill/>
          <a:ln w="9525">
            <a:noFill/>
            <a:miter lim="800000"/>
            <a:headEnd/>
            <a:tailEnd/>
          </a:ln>
        </p:spPr>
      </p:pic>
      <p:pic>
        <p:nvPicPr>
          <p:cNvPr id="96261" name="5 Resim" descr="imgres.jpg"/>
          <p:cNvPicPr>
            <a:picLocks noChangeAspect="1"/>
          </p:cNvPicPr>
          <p:nvPr/>
        </p:nvPicPr>
        <p:blipFill>
          <a:blip r:embed="rId3" cstate="print"/>
          <a:srcRect/>
          <a:stretch>
            <a:fillRect/>
          </a:stretch>
        </p:blipFill>
        <p:spPr bwMode="auto">
          <a:xfrm>
            <a:off x="0" y="0"/>
            <a:ext cx="1844929" cy="1571612"/>
          </a:xfrm>
          <a:prstGeom prst="rect">
            <a:avLst/>
          </a:prstGeom>
          <a:noFill/>
          <a:ln w="9525">
            <a:noFill/>
            <a:miter lim="800000"/>
            <a:headEnd/>
            <a:tailEnd/>
          </a:ln>
        </p:spPr>
      </p:pic>
    </p:spTree>
    <p:extLst>
      <p:ext uri="{BB962C8B-B14F-4D97-AF65-F5344CB8AC3E}">
        <p14:creationId xmlns:p14="http://schemas.microsoft.com/office/powerpoint/2010/main" xmlns="" val="2610684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6286500" cy="1143000"/>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98307" name="2 İçerik Yer Tutucusu"/>
          <p:cNvSpPr>
            <a:spLocks noGrp="1"/>
          </p:cNvSpPr>
          <p:nvPr>
            <p:ph sz="quarter" idx="1"/>
          </p:nvPr>
        </p:nvSpPr>
        <p:spPr>
          <a:xfrm>
            <a:off x="285750" y="1571612"/>
            <a:ext cx="8678738" cy="5000625"/>
          </a:xfrm>
        </p:spPr>
        <p:txBody>
          <a:bodyPr/>
          <a:lstStyle/>
          <a:p>
            <a:pPr algn="just">
              <a:buFont typeface="Wingdings" pitchFamily="2" charset="2"/>
              <a:buChar char="§"/>
            </a:pPr>
            <a:r>
              <a:rPr lang="tr-TR" b="1" dirty="0" smtClean="0">
                <a:latin typeface="Calibri" pitchFamily="34" charset="0"/>
              </a:rPr>
              <a:t>Öğrencilerin topluma hizmet etmeleri için belli bir yapı dâhilinde onlara fırsatlar oluşturun.</a:t>
            </a:r>
          </a:p>
          <a:p>
            <a:pPr algn="just">
              <a:buFont typeface="Wingdings" pitchFamily="2" charset="2"/>
              <a:buChar char="§"/>
            </a:pPr>
            <a:endParaRPr lang="tr-TR" sz="1400" b="1" dirty="0" smtClean="0">
              <a:latin typeface="Calibri" pitchFamily="34" charset="0"/>
            </a:endParaRPr>
          </a:p>
          <a:p>
            <a:pPr>
              <a:buFont typeface="Wingdings" panose="05000000000000000000" pitchFamily="2" charset="2"/>
              <a:buChar char="§"/>
            </a:pPr>
            <a:r>
              <a:rPr lang="tr-TR" b="1" dirty="0">
                <a:latin typeface="Calibri" pitchFamily="34" charset="0"/>
              </a:rPr>
              <a:t>Kurumunuzdaki değerlerle ilgili sorunları düzenli olarak  tartışılmasını sağlayın</a:t>
            </a:r>
            <a:r>
              <a:rPr lang="tr-TR" b="1" dirty="0" smtClean="0">
                <a:latin typeface="Calibri" pitchFamily="34" charset="0"/>
              </a:rPr>
              <a:t>.</a:t>
            </a:r>
          </a:p>
          <a:p>
            <a:pPr>
              <a:buFont typeface="Wingdings" panose="05000000000000000000" pitchFamily="2" charset="2"/>
              <a:buChar char="§"/>
            </a:pPr>
            <a:endParaRPr lang="tr-TR" b="1" dirty="0">
              <a:latin typeface="Calibri" pitchFamily="34" charset="0"/>
            </a:endParaRPr>
          </a:p>
        </p:txBody>
      </p:sp>
      <p:pic>
        <p:nvPicPr>
          <p:cNvPr id="98308" name="3 Resim" descr="imgres.jpg"/>
          <p:cNvPicPr>
            <a:picLocks noChangeAspect="1"/>
          </p:cNvPicPr>
          <p:nvPr/>
        </p:nvPicPr>
        <p:blipFill>
          <a:blip r:embed="rId2" cstate="print"/>
          <a:srcRect/>
          <a:stretch>
            <a:fillRect/>
          </a:stretch>
        </p:blipFill>
        <p:spPr bwMode="auto">
          <a:xfrm>
            <a:off x="6143636" y="0"/>
            <a:ext cx="3000364" cy="1304506"/>
          </a:xfrm>
          <a:prstGeom prst="rect">
            <a:avLst/>
          </a:prstGeom>
          <a:noFill/>
          <a:ln w="9525">
            <a:noFill/>
            <a:miter lim="800000"/>
            <a:headEnd/>
            <a:tailEnd/>
          </a:ln>
        </p:spPr>
      </p:pic>
      <p:pic>
        <p:nvPicPr>
          <p:cNvPr id="6" name="3 Resim" descr="imgres.jpg"/>
          <p:cNvPicPr>
            <a:picLocks noChangeAspect="1"/>
          </p:cNvPicPr>
          <p:nvPr/>
        </p:nvPicPr>
        <p:blipFill>
          <a:blip r:embed="rId3" cstate="print"/>
          <a:srcRect/>
          <a:stretch>
            <a:fillRect/>
          </a:stretch>
        </p:blipFill>
        <p:spPr bwMode="auto">
          <a:xfrm>
            <a:off x="611560" y="5085184"/>
            <a:ext cx="2500330" cy="1171094"/>
          </a:xfrm>
          <a:prstGeom prst="rect">
            <a:avLst/>
          </a:prstGeom>
          <a:noFill/>
          <a:ln w="9525">
            <a:noFill/>
            <a:miter lim="800000"/>
            <a:headEnd/>
            <a:tailEnd/>
          </a:ln>
        </p:spPr>
      </p:pic>
      <p:sp>
        <p:nvSpPr>
          <p:cNvPr id="5" name="Dikdörtgen 4"/>
          <p:cNvSpPr/>
          <p:nvPr/>
        </p:nvSpPr>
        <p:spPr>
          <a:xfrm>
            <a:off x="442824" y="4293095"/>
            <a:ext cx="7512891" cy="584775"/>
          </a:xfrm>
          <a:prstGeom prst="rect">
            <a:avLst/>
          </a:prstGeom>
        </p:spPr>
        <p:txBody>
          <a:bodyPr wrap="none">
            <a:spAutoFit/>
          </a:bodyPr>
          <a:lstStyle/>
          <a:p>
            <a:pPr algn="just"/>
            <a:r>
              <a:rPr lang="tr-TR" sz="3200" b="1" dirty="0">
                <a:solidFill>
                  <a:schemeClr val="tx2"/>
                </a:solidFill>
                <a:latin typeface="Calibri" pitchFamily="34" charset="0"/>
                <a:cs typeface="+mn-cs"/>
              </a:rPr>
              <a:t> </a:t>
            </a:r>
            <a:r>
              <a:rPr lang="tr-TR" sz="3200" b="1" dirty="0" smtClean="0">
                <a:solidFill>
                  <a:schemeClr val="tx2"/>
                </a:solidFill>
                <a:latin typeface="Calibri" pitchFamily="34" charset="0"/>
                <a:cs typeface="+mn-cs"/>
              </a:rPr>
              <a:t>Duvarlara </a:t>
            </a:r>
            <a:r>
              <a:rPr lang="tr-TR" sz="3200" b="1" dirty="0">
                <a:solidFill>
                  <a:schemeClr val="tx2"/>
                </a:solidFill>
                <a:latin typeface="Calibri" pitchFamily="34" charset="0"/>
                <a:cs typeface="+mn-cs"/>
              </a:rPr>
              <a:t>değerleri teşvik eden sözler asın</a:t>
            </a:r>
            <a:r>
              <a:rPr lang="tr-TR" b="1" dirty="0">
                <a:latin typeface="Calibri" pitchFamily="34" charset="0"/>
              </a:rPr>
              <a:t>.</a:t>
            </a:r>
          </a:p>
        </p:txBody>
      </p:sp>
    </p:spTree>
    <p:extLst>
      <p:ext uri="{BB962C8B-B14F-4D97-AF65-F5344CB8AC3E}">
        <p14:creationId xmlns:p14="http://schemas.microsoft.com/office/powerpoint/2010/main" xmlns="" val="3516504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00375" y="0"/>
            <a:ext cx="6000750" cy="1143000"/>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99331" name="2 İçerik Yer Tutucusu"/>
          <p:cNvSpPr>
            <a:spLocks noGrp="1"/>
          </p:cNvSpPr>
          <p:nvPr>
            <p:ph sz="quarter" idx="1"/>
          </p:nvPr>
        </p:nvSpPr>
        <p:spPr>
          <a:xfrm>
            <a:off x="323528" y="1785926"/>
            <a:ext cx="8496944" cy="4357718"/>
          </a:xfrm>
        </p:spPr>
        <p:txBody>
          <a:bodyPr/>
          <a:lstStyle/>
          <a:p>
            <a:pPr algn="just">
              <a:buFont typeface="Wingdings" pitchFamily="2" charset="2"/>
              <a:buChar char="§"/>
            </a:pPr>
            <a:r>
              <a:rPr lang="tr-TR" b="1" dirty="0" smtClean="0">
                <a:latin typeface="Calibri" pitchFamily="34" charset="0"/>
              </a:rPr>
              <a:t>Bir bağış fonu oluşturun. Öğrencilerin bağışları istedikleri yere yapmalarına fırsat tanıyın.</a:t>
            </a:r>
          </a:p>
          <a:p>
            <a:pPr algn="just">
              <a:buFont typeface="Wingdings" pitchFamily="2" charset="2"/>
              <a:buChar char="§"/>
            </a:pPr>
            <a:endParaRPr lang="tr-TR" sz="1600" b="1" dirty="0" smtClean="0">
              <a:latin typeface="Calibri" pitchFamily="34" charset="0"/>
            </a:endParaRPr>
          </a:p>
          <a:p>
            <a:pPr algn="just">
              <a:buFont typeface="Wingdings" pitchFamily="2" charset="2"/>
              <a:buChar char="§"/>
            </a:pPr>
            <a:r>
              <a:rPr lang="tr-TR" b="1" dirty="0" smtClean="0">
                <a:latin typeface="Calibri" pitchFamily="34" charset="0"/>
              </a:rPr>
              <a:t>Özellikle öğrencilerin o anki durumlarıyla ilgili yaşanmış olaylardan örnekler verin.</a:t>
            </a:r>
            <a:r>
              <a:rPr lang="tr-TR" dirty="0" smtClean="0">
                <a:latin typeface="Calibri" pitchFamily="34" charset="0"/>
              </a:rPr>
              <a:t/>
            </a:r>
            <a:br>
              <a:rPr lang="tr-TR" dirty="0" smtClean="0">
                <a:latin typeface="Calibri" pitchFamily="34" charset="0"/>
              </a:rPr>
            </a:br>
            <a:endParaRPr lang="tr-TR" dirty="0" smtClean="0">
              <a:latin typeface="Calibri" pitchFamily="34" charset="0"/>
            </a:endParaRPr>
          </a:p>
        </p:txBody>
      </p:sp>
      <p:pic>
        <p:nvPicPr>
          <p:cNvPr id="99332" name="3 Resim" descr="imgres.jpg"/>
          <p:cNvPicPr>
            <a:picLocks noChangeAspect="1"/>
          </p:cNvPicPr>
          <p:nvPr/>
        </p:nvPicPr>
        <p:blipFill>
          <a:blip r:embed="rId2" cstate="print"/>
          <a:srcRect/>
          <a:stretch>
            <a:fillRect/>
          </a:stretch>
        </p:blipFill>
        <p:spPr bwMode="auto">
          <a:xfrm>
            <a:off x="0" y="0"/>
            <a:ext cx="2671728" cy="1214422"/>
          </a:xfrm>
          <a:prstGeom prst="rect">
            <a:avLst/>
          </a:prstGeom>
          <a:noFill/>
          <a:ln w="9525">
            <a:noFill/>
            <a:miter lim="800000"/>
            <a:headEnd/>
            <a:tailEnd/>
          </a:ln>
        </p:spPr>
      </p:pic>
    </p:spTree>
    <p:extLst>
      <p:ext uri="{BB962C8B-B14F-4D97-AF65-F5344CB8AC3E}">
        <p14:creationId xmlns:p14="http://schemas.microsoft.com/office/powerpoint/2010/main" xmlns="" val="1622037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564356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0355" name="2 İçerik Yer Tutucusu"/>
          <p:cNvSpPr>
            <a:spLocks noGrp="1"/>
          </p:cNvSpPr>
          <p:nvPr>
            <p:ph sz="quarter" idx="1"/>
          </p:nvPr>
        </p:nvSpPr>
        <p:spPr>
          <a:xfrm>
            <a:off x="395536" y="1643062"/>
            <a:ext cx="8496944" cy="4643458"/>
          </a:xfrm>
        </p:spPr>
        <p:txBody>
          <a:bodyPr/>
          <a:lstStyle/>
          <a:p>
            <a:pPr algn="just">
              <a:buFont typeface="Wingdings" panose="05000000000000000000" pitchFamily="2" charset="2"/>
              <a:buChar char="§"/>
            </a:pPr>
            <a:r>
              <a:rPr lang="tr-TR" b="1" dirty="0" smtClean="0">
                <a:latin typeface="Calibri" pitchFamily="34" charset="0"/>
              </a:rPr>
              <a:t>Her gün birkaç dakikalık ibretli bir öyküyü seslice okuyarak güne başlayın. Öykülerin kısa, ama ders verici olmasına dikkat edin.</a:t>
            </a:r>
          </a:p>
          <a:p>
            <a:pPr marL="0" indent="0" algn="just">
              <a:buNone/>
            </a:pPr>
            <a:endParaRPr lang="tr-TR"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Topluma yaptığınız hizmetlerden öğrencilere bahsedin. Hangi gönüllü kuruluşlarda neler    yapabileceklerini anlatın.</a:t>
            </a:r>
          </a:p>
          <a:p>
            <a:pPr algn="just"/>
            <a:endParaRPr lang="tr-TR" b="1" dirty="0" smtClean="0">
              <a:latin typeface="Calibri" pitchFamily="34" charset="0"/>
            </a:endParaRPr>
          </a:p>
        </p:txBody>
      </p:sp>
      <p:pic>
        <p:nvPicPr>
          <p:cNvPr id="5" name="3 Resim" descr="imgres.jpg"/>
          <p:cNvPicPr>
            <a:picLocks noChangeAspect="1"/>
          </p:cNvPicPr>
          <p:nvPr/>
        </p:nvPicPr>
        <p:blipFill>
          <a:blip r:embed="rId2" cstate="print"/>
          <a:srcRect/>
          <a:stretch>
            <a:fillRect/>
          </a:stretch>
        </p:blipFill>
        <p:spPr bwMode="auto">
          <a:xfrm>
            <a:off x="5857875" y="0"/>
            <a:ext cx="3286125" cy="1428750"/>
          </a:xfrm>
          <a:prstGeom prst="rect">
            <a:avLst/>
          </a:prstGeom>
          <a:noFill/>
          <a:ln w="9525">
            <a:noFill/>
            <a:miter lim="800000"/>
            <a:headEnd/>
            <a:tailEnd/>
          </a:ln>
        </p:spPr>
      </p:pic>
    </p:spTree>
    <p:extLst>
      <p:ext uri="{BB962C8B-B14F-4D97-AF65-F5344CB8AC3E}">
        <p14:creationId xmlns:p14="http://schemas.microsoft.com/office/powerpoint/2010/main" xmlns="" val="3140312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43313" y="228600"/>
            <a:ext cx="519271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2403" name="2 İçerik Yer Tutucusu"/>
          <p:cNvSpPr>
            <a:spLocks noGrp="1"/>
          </p:cNvSpPr>
          <p:nvPr>
            <p:ph sz="quarter" idx="1"/>
          </p:nvPr>
        </p:nvSpPr>
        <p:spPr>
          <a:xfrm>
            <a:off x="142875" y="1500188"/>
            <a:ext cx="8858250" cy="5097164"/>
          </a:xfrm>
        </p:spPr>
        <p:txBody>
          <a:bodyPr/>
          <a:lstStyle/>
          <a:p>
            <a:pPr algn="just">
              <a:buFont typeface="Wingdings" panose="05000000000000000000" pitchFamily="2" charset="2"/>
              <a:buChar char="§"/>
            </a:pPr>
            <a:r>
              <a:rPr lang="tr-TR" sz="3100" b="1" dirty="0" smtClean="0">
                <a:latin typeface="Calibri" pitchFamily="34" charset="0"/>
              </a:rPr>
              <a:t>Mezun olup yüksek okula gitmiş, iş hayatına atılmış eski öğrencilerinizi davet edip tecrübelerini aktarmalarını sağlayın. Güzel alışkanlıkların onlara işlerinde nasıl yardımcı olduğunu sorun.</a:t>
            </a:r>
          </a:p>
          <a:p>
            <a:pPr algn="just">
              <a:buFont typeface="Wingdings" panose="05000000000000000000" pitchFamily="2" charset="2"/>
              <a:buChar char="§"/>
            </a:pPr>
            <a:endParaRPr lang="tr-TR" sz="3100" b="1" dirty="0" smtClean="0">
              <a:latin typeface="Calibri" pitchFamily="34" charset="0"/>
            </a:endParaRPr>
          </a:p>
          <a:p>
            <a:pPr algn="just">
              <a:buFont typeface="Wingdings" panose="05000000000000000000" pitchFamily="2" charset="2"/>
              <a:buChar char="§"/>
            </a:pPr>
            <a:r>
              <a:rPr lang="tr-TR" sz="3100" b="1" dirty="0" smtClean="0">
                <a:latin typeface="Calibri" pitchFamily="34" charset="0"/>
              </a:rPr>
              <a:t>Öğrencilerin empati geliştirmelerine yardımcı olun. Onlara şu tür sorular sorun: "Kimse seninle oynamak istemezse kendini nasıl hissedersin?", "Birisi senin adınla alay ederse neler hissedersin?" vb.</a:t>
            </a:r>
          </a:p>
        </p:txBody>
      </p:sp>
      <p:pic>
        <p:nvPicPr>
          <p:cNvPr id="102404" name="3 Resim" descr="imgres.jpg"/>
          <p:cNvPicPr>
            <a:picLocks noChangeAspect="1"/>
          </p:cNvPicPr>
          <p:nvPr/>
        </p:nvPicPr>
        <p:blipFill>
          <a:blip r:embed="rId2" cstate="print"/>
          <a:srcRect/>
          <a:stretch>
            <a:fillRect/>
          </a:stretch>
        </p:blipFill>
        <p:spPr bwMode="auto">
          <a:xfrm>
            <a:off x="0" y="142875"/>
            <a:ext cx="3357563" cy="1357313"/>
          </a:xfrm>
          <a:prstGeom prst="rect">
            <a:avLst/>
          </a:prstGeom>
          <a:noFill/>
          <a:ln w="9525">
            <a:noFill/>
            <a:miter lim="800000"/>
            <a:headEnd/>
            <a:tailEnd/>
          </a:ln>
        </p:spPr>
      </p:pic>
    </p:spTree>
    <p:extLst>
      <p:ext uri="{BB962C8B-B14F-4D97-AF65-F5344CB8AC3E}">
        <p14:creationId xmlns:p14="http://schemas.microsoft.com/office/powerpoint/2010/main" xmlns="" val="1754068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36066"/>
            <a:ext cx="6215074" cy="1101960"/>
          </a:xfrm>
        </p:spPr>
        <p:txBody>
          <a:bodyPr>
            <a:normAutofit fontScale="90000"/>
          </a:bodyPr>
          <a:lstStyle/>
          <a:p>
            <a:pPr algn="ctr">
              <a:defRPr/>
            </a:pPr>
            <a:r>
              <a:rPr lang="tr-TR" b="1" dirty="0" smtClean="0">
                <a:solidFill>
                  <a:schemeClr val="accent2"/>
                </a:solidFill>
                <a:latin typeface="Calibri" pitchFamily="34" charset="0"/>
              </a:rPr>
              <a:t>OKULDA DEĞERLER EĞİTİMİYLE İLGİLİ YAPILABİLECEKLER</a:t>
            </a:r>
            <a:endParaRPr lang="tr-TR" dirty="0"/>
          </a:p>
        </p:txBody>
      </p:sp>
      <p:sp>
        <p:nvSpPr>
          <p:cNvPr id="103427" name="2 İçerik Yer Tutucusu"/>
          <p:cNvSpPr>
            <a:spLocks noGrp="1"/>
          </p:cNvSpPr>
          <p:nvPr>
            <p:ph sz="quarter" idx="1"/>
          </p:nvPr>
        </p:nvSpPr>
        <p:spPr>
          <a:xfrm>
            <a:off x="0" y="1988841"/>
            <a:ext cx="8858250" cy="4608512"/>
          </a:xfrm>
        </p:spPr>
        <p:txBody>
          <a:bodyPr/>
          <a:lstStyle/>
          <a:p>
            <a:pPr algn="just">
              <a:buFont typeface="Wingdings" panose="05000000000000000000" pitchFamily="2" charset="2"/>
              <a:buChar char="§"/>
            </a:pPr>
            <a:r>
              <a:rPr lang="tr-TR" b="1" dirty="0" smtClean="0">
                <a:latin typeface="Calibri" pitchFamily="34" charset="0"/>
              </a:rPr>
              <a:t>Büyük öğrencilerin küçüklere yardımcı olmalarını sağlayan ortamlar oluşturun.</a:t>
            </a:r>
          </a:p>
          <a:p>
            <a:pPr algn="just"/>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 ve velilerin seminer, gezi gibi ortak bir projede görev almalarını sağlayın.</a:t>
            </a:r>
          </a:p>
          <a:p>
            <a:pPr marL="0" indent="0" algn="just">
              <a:buNone/>
            </a:pPr>
            <a:endParaRPr lang="tr-TR" sz="16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Öğrencilere teşekkür mesajları yazmayı öğretin. Öğrenciler için değerli çalışmalar yapanlara teşekkür mektupları yazdırın.</a:t>
            </a:r>
          </a:p>
        </p:txBody>
      </p:sp>
      <p:pic>
        <p:nvPicPr>
          <p:cNvPr id="103428" name="3 Resim" descr="imgres.jpg"/>
          <p:cNvPicPr>
            <a:picLocks noChangeAspect="1"/>
          </p:cNvPicPr>
          <p:nvPr/>
        </p:nvPicPr>
        <p:blipFill>
          <a:blip r:embed="rId2" cstate="print"/>
          <a:srcRect/>
          <a:stretch>
            <a:fillRect/>
          </a:stretch>
        </p:blipFill>
        <p:spPr bwMode="auto">
          <a:xfrm>
            <a:off x="6219297" y="191382"/>
            <a:ext cx="2928926" cy="1146644"/>
          </a:xfrm>
          <a:prstGeom prst="rect">
            <a:avLst/>
          </a:prstGeom>
          <a:noFill/>
          <a:ln w="9525">
            <a:noFill/>
            <a:miter lim="800000"/>
            <a:headEnd/>
            <a:tailEnd/>
          </a:ln>
        </p:spPr>
      </p:pic>
    </p:spTree>
    <p:extLst>
      <p:ext uri="{BB962C8B-B14F-4D97-AF65-F5344CB8AC3E}">
        <p14:creationId xmlns:p14="http://schemas.microsoft.com/office/powerpoint/2010/main" xmlns="" val="11838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188" y="333375"/>
            <a:ext cx="8229600" cy="791369"/>
          </a:xfrm>
        </p:spPr>
        <p:txBody>
          <a:bodyPr/>
          <a:lstStyle/>
          <a:p>
            <a:pPr eaLnBrk="1" hangingPunct="1"/>
            <a:r>
              <a:rPr lang="tr-TR" dirty="0" smtClean="0"/>
              <a:t>        </a:t>
            </a:r>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57200" y="908720"/>
            <a:ext cx="8686800" cy="5544616"/>
          </a:xfrm>
        </p:spPr>
        <p:txBody>
          <a:bodyPr/>
          <a:lstStyle/>
          <a:p>
            <a:pPr algn="ctr" eaLnBrk="1" hangingPunct="1">
              <a:lnSpc>
                <a:spcPct val="150000"/>
              </a:lnSpc>
              <a:spcBef>
                <a:spcPts val="1200"/>
              </a:spcBef>
              <a:spcAft>
                <a:spcPts val="1200"/>
              </a:spcAft>
              <a:buFont typeface="Wingdings" panose="05000000000000000000" pitchFamily="2" charset="2"/>
              <a:buChar char="§"/>
            </a:pPr>
            <a:r>
              <a:rPr lang="tr-TR" sz="3000" dirty="0" smtClean="0"/>
              <a:t>Anne, babalar ve eğitimciler olarak sormamız gereken soruların başında şunlar gelir:</a:t>
            </a:r>
          </a:p>
          <a:p>
            <a:pPr algn="ctr" eaLnBrk="1" hangingPunct="1">
              <a:lnSpc>
                <a:spcPct val="150000"/>
              </a:lnSpc>
              <a:spcBef>
                <a:spcPts val="1200"/>
              </a:spcBef>
              <a:spcAft>
                <a:spcPts val="1200"/>
              </a:spcAft>
              <a:buFont typeface="Wingdings" panose="05000000000000000000" pitchFamily="2" charset="2"/>
              <a:buChar char="§"/>
            </a:pPr>
            <a:r>
              <a:rPr lang="tr-TR" sz="3000" dirty="0" smtClean="0"/>
              <a:t>İçinde bulunduğumuz ortam ve çevre istediğimiz değerlere sahip çocukları yetiştirmek için uygun mu?</a:t>
            </a:r>
          </a:p>
          <a:p>
            <a:pPr algn="ctr" eaLnBrk="1" hangingPunct="1">
              <a:lnSpc>
                <a:spcPct val="150000"/>
              </a:lnSpc>
              <a:buFont typeface="Wingdings" panose="05000000000000000000" pitchFamily="2" charset="2"/>
              <a:buChar char="§"/>
            </a:pPr>
            <a:r>
              <a:rPr lang="tr-TR" sz="3000" dirty="0" smtClean="0"/>
              <a:t>Biz her şeyi çocuklarımız adına düşünüp yaparken onlar sorumluluk sahibi olabilecekler mi?</a:t>
            </a:r>
            <a:r>
              <a:rPr lang="tr-TR" dirty="0" smtClean="0"/>
              <a:t> </a:t>
            </a:r>
          </a:p>
          <a:p>
            <a:pPr algn="ctr" eaLnBrk="1" hangingPunct="1"/>
            <a:endParaRPr lang="tr-TR" dirty="0" smtClean="0"/>
          </a:p>
        </p:txBody>
      </p:sp>
    </p:spTree>
    <p:extLst>
      <p:ext uri="{BB962C8B-B14F-4D97-AF65-F5344CB8AC3E}">
        <p14:creationId xmlns:p14="http://schemas.microsoft.com/office/powerpoint/2010/main" xmlns="" val="281524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43313" y="228600"/>
            <a:ext cx="5192712" cy="1057275"/>
          </a:xfrm>
        </p:spPr>
        <p:txBody>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4451" name="2 İçerik Yer Tutucusu"/>
          <p:cNvSpPr>
            <a:spLocks noGrp="1"/>
          </p:cNvSpPr>
          <p:nvPr>
            <p:ph sz="quarter" idx="1"/>
          </p:nvPr>
        </p:nvSpPr>
        <p:spPr>
          <a:xfrm>
            <a:off x="0" y="1857375"/>
            <a:ext cx="8858250" cy="5000625"/>
          </a:xfrm>
        </p:spPr>
        <p:txBody>
          <a:bodyPr/>
          <a:lstStyle/>
          <a:p>
            <a:pPr algn="just">
              <a:buFont typeface="Wingdings" panose="05000000000000000000" pitchFamily="2" charset="2"/>
              <a:buChar char="§"/>
            </a:pPr>
            <a:r>
              <a:rPr lang="tr-TR" b="1" dirty="0" smtClean="0">
                <a:latin typeface="Calibri" pitchFamily="34" charset="0"/>
              </a:rPr>
              <a:t>Bir elektronik posta listesi veya bülten tahtası hazırlayıp idareci ve öğretmenlerin değerler eğitimiyle ilgili fikir alışverişi yapmalarını sağlayın.</a:t>
            </a:r>
          </a:p>
          <a:p>
            <a:pPr algn="just">
              <a:buFont typeface="Wingdings" panose="05000000000000000000" pitchFamily="2" charset="2"/>
              <a:buChar char="§"/>
            </a:pPr>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Gönüllü olarak yemek yapmalarını, dekorlar </a:t>
            </a:r>
            <a:br>
              <a:rPr lang="tr-TR" b="1" dirty="0" smtClean="0">
                <a:latin typeface="Calibri" pitchFamily="34" charset="0"/>
              </a:rPr>
            </a:br>
            <a:r>
              <a:rPr lang="tr-TR" b="1" dirty="0" smtClean="0">
                <a:latin typeface="Calibri" pitchFamily="34" charset="0"/>
              </a:rPr>
              <a:t>kullanmalarını, hizmet etmelerini ve temizlik yapmalarını temin edin.</a:t>
            </a:r>
          </a:p>
        </p:txBody>
      </p:sp>
      <p:pic>
        <p:nvPicPr>
          <p:cNvPr id="104452" name="3 Resim" descr="imgres.jpg"/>
          <p:cNvPicPr>
            <a:picLocks noChangeAspect="1"/>
          </p:cNvPicPr>
          <p:nvPr/>
        </p:nvPicPr>
        <p:blipFill>
          <a:blip r:embed="rId2" cstate="print"/>
          <a:srcRect/>
          <a:stretch>
            <a:fillRect/>
          </a:stretch>
        </p:blipFill>
        <p:spPr bwMode="auto">
          <a:xfrm>
            <a:off x="0" y="0"/>
            <a:ext cx="3571875" cy="1357313"/>
          </a:xfrm>
          <a:prstGeom prst="rect">
            <a:avLst/>
          </a:prstGeom>
          <a:noFill/>
          <a:ln w="9525">
            <a:noFill/>
            <a:miter lim="800000"/>
            <a:headEnd/>
            <a:tailEnd/>
          </a:ln>
        </p:spPr>
      </p:pic>
    </p:spTree>
    <p:extLst>
      <p:ext uri="{BB962C8B-B14F-4D97-AF65-F5344CB8AC3E}">
        <p14:creationId xmlns:p14="http://schemas.microsoft.com/office/powerpoint/2010/main" xmlns="" val="2990801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28938" y="294842"/>
            <a:ext cx="4286250" cy="1071563"/>
          </a:xfrm>
        </p:spPr>
        <p:txBody>
          <a:bodyPr>
            <a:noAutofit/>
          </a:bodyPr>
          <a:lstStyle/>
          <a:p>
            <a:pPr algn="ctr">
              <a:defRPr/>
            </a:pPr>
            <a:r>
              <a:rPr lang="tr-TR" sz="3200" b="1" dirty="0" smtClean="0">
                <a:solidFill>
                  <a:schemeClr val="accent2"/>
                </a:solidFill>
                <a:latin typeface="Calibri" pitchFamily="34" charset="0"/>
              </a:rPr>
              <a:t>OKULDA DEĞERLER EĞİTİMİYLE İLGİLİ YAPILABİLECEKLER</a:t>
            </a:r>
            <a:endParaRPr lang="tr-TR" sz="3200" dirty="0"/>
          </a:p>
        </p:txBody>
      </p:sp>
      <p:sp>
        <p:nvSpPr>
          <p:cNvPr id="106499" name="2 İçerik Yer Tutucusu"/>
          <p:cNvSpPr>
            <a:spLocks noGrp="1"/>
          </p:cNvSpPr>
          <p:nvPr>
            <p:ph sz="quarter" idx="1"/>
          </p:nvPr>
        </p:nvSpPr>
        <p:spPr>
          <a:xfrm>
            <a:off x="0" y="1571636"/>
            <a:ext cx="8858250" cy="4929188"/>
          </a:xfrm>
        </p:spPr>
        <p:txBody>
          <a:bodyPr/>
          <a:lstStyle/>
          <a:p>
            <a:pPr algn="just">
              <a:buFont typeface="Wingdings" panose="05000000000000000000" pitchFamily="2" charset="2"/>
              <a:buChar char="§"/>
            </a:pPr>
            <a:r>
              <a:rPr lang="tr-TR" b="1" dirty="0" smtClean="0">
                <a:latin typeface="Calibri" pitchFamily="34" charset="0"/>
              </a:rPr>
              <a:t>Öğrencilerin ebeveynlerinin de desteğiyle; çevrelerinde basit temizlik işleri, ağaç dikme, tamiratlar gibi çalışmalarla çevrelerine hizmet etmelerini sağlayın.</a:t>
            </a:r>
          </a:p>
          <a:p>
            <a:pPr algn="just"/>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Ülke çapında güzel ahlakı destekleyen programlardan öğrencilerinizi haberdar edin.</a:t>
            </a:r>
          </a:p>
          <a:p>
            <a:pPr algn="just"/>
            <a:endParaRPr lang="tr-TR" b="1" dirty="0" smtClean="0">
              <a:latin typeface="Calibri" pitchFamily="34" charset="0"/>
            </a:endParaRPr>
          </a:p>
        </p:txBody>
      </p:sp>
      <p:pic>
        <p:nvPicPr>
          <p:cNvPr id="106500" name="3 Resim" descr="imgres.jpg"/>
          <p:cNvPicPr>
            <a:picLocks noChangeAspect="1"/>
          </p:cNvPicPr>
          <p:nvPr/>
        </p:nvPicPr>
        <p:blipFill>
          <a:blip r:embed="rId2" cstate="print"/>
          <a:srcRect/>
          <a:stretch>
            <a:fillRect/>
          </a:stretch>
        </p:blipFill>
        <p:spPr bwMode="auto">
          <a:xfrm>
            <a:off x="0" y="0"/>
            <a:ext cx="2928938" cy="1500188"/>
          </a:xfrm>
          <a:prstGeom prst="rect">
            <a:avLst/>
          </a:prstGeom>
          <a:noFill/>
          <a:ln w="9525">
            <a:noFill/>
            <a:miter lim="800000"/>
            <a:headEnd/>
            <a:tailEnd/>
          </a:ln>
        </p:spPr>
      </p:pic>
      <p:pic>
        <p:nvPicPr>
          <p:cNvPr id="106501" name="4 Resim" descr="imgres.jpg"/>
          <p:cNvPicPr>
            <a:picLocks noChangeAspect="1"/>
          </p:cNvPicPr>
          <p:nvPr/>
        </p:nvPicPr>
        <p:blipFill>
          <a:blip r:embed="rId3" cstate="print"/>
          <a:srcRect/>
          <a:stretch>
            <a:fillRect/>
          </a:stretch>
        </p:blipFill>
        <p:spPr bwMode="auto">
          <a:xfrm>
            <a:off x="7143750" y="0"/>
            <a:ext cx="2000250" cy="1428750"/>
          </a:xfrm>
          <a:prstGeom prst="rect">
            <a:avLst/>
          </a:prstGeom>
          <a:noFill/>
          <a:ln w="9525">
            <a:noFill/>
            <a:miter lim="800000"/>
            <a:headEnd/>
            <a:tailEnd/>
          </a:ln>
        </p:spPr>
      </p:pic>
      <p:pic>
        <p:nvPicPr>
          <p:cNvPr id="7" name="3 Resim" descr="imgres.jpg"/>
          <p:cNvPicPr>
            <a:picLocks noChangeAspect="1"/>
          </p:cNvPicPr>
          <p:nvPr/>
        </p:nvPicPr>
        <p:blipFill>
          <a:blip r:embed="rId4" cstate="print"/>
          <a:srcRect/>
          <a:stretch>
            <a:fillRect/>
          </a:stretch>
        </p:blipFill>
        <p:spPr bwMode="auto">
          <a:xfrm>
            <a:off x="6072198" y="5000636"/>
            <a:ext cx="2643187" cy="1500188"/>
          </a:xfrm>
          <a:prstGeom prst="rect">
            <a:avLst/>
          </a:prstGeom>
          <a:noFill/>
          <a:ln w="9525">
            <a:noFill/>
            <a:miter lim="800000"/>
            <a:headEnd/>
            <a:tailEnd/>
          </a:ln>
        </p:spPr>
      </p:pic>
    </p:spTree>
    <p:extLst>
      <p:ext uri="{BB962C8B-B14F-4D97-AF65-F5344CB8AC3E}">
        <p14:creationId xmlns:p14="http://schemas.microsoft.com/office/powerpoint/2010/main" xmlns="" val="834678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285728"/>
            <a:ext cx="5000625" cy="785813"/>
          </a:xfrm>
        </p:spPr>
        <p:txBody>
          <a:bodyPr>
            <a:noAutofit/>
          </a:bodyPr>
          <a:lstStyle/>
          <a:p>
            <a:pPr algn="ctr">
              <a:defRPr/>
            </a:pPr>
            <a:r>
              <a:rPr lang="tr-TR" sz="2800" b="1" dirty="0" smtClean="0">
                <a:solidFill>
                  <a:schemeClr val="accent2"/>
                </a:solidFill>
                <a:latin typeface="Calibri" pitchFamily="34" charset="0"/>
              </a:rPr>
              <a:t>OKULDA DEĞERLER EĞİTİMİYLE İLGİLİ YAPILABİLECEKLER</a:t>
            </a:r>
            <a:endParaRPr lang="tr-TR" sz="2800" dirty="0"/>
          </a:p>
        </p:txBody>
      </p:sp>
      <p:sp>
        <p:nvSpPr>
          <p:cNvPr id="107523" name="2 İçerik Yer Tutucusu"/>
          <p:cNvSpPr>
            <a:spLocks noGrp="1"/>
          </p:cNvSpPr>
          <p:nvPr>
            <p:ph sz="quarter" idx="1"/>
          </p:nvPr>
        </p:nvSpPr>
        <p:spPr>
          <a:xfrm>
            <a:off x="142875" y="1571625"/>
            <a:ext cx="8858250" cy="4786313"/>
          </a:xfrm>
        </p:spPr>
        <p:txBody>
          <a:bodyPr/>
          <a:lstStyle/>
          <a:p>
            <a:pPr algn="just">
              <a:buFont typeface="Wingdings" panose="05000000000000000000" pitchFamily="2" charset="2"/>
              <a:buChar char="§"/>
            </a:pPr>
            <a:r>
              <a:rPr lang="tr-TR" b="1" dirty="0" smtClean="0">
                <a:latin typeface="Calibri" pitchFamily="34" charset="0"/>
              </a:rPr>
              <a:t>Öğrencileri çevredeki yaşlı veya yardıma muhtaç insanlarla ilgilenmeye teşvik edin.</a:t>
            </a:r>
          </a:p>
          <a:p>
            <a:pPr algn="just">
              <a:buNone/>
            </a:pPr>
            <a:endParaRPr lang="tr-TR" sz="11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Öğrencilerinize başka şehir veya ülkelerden mektup arkadaşları bulun ve onların yazışmalardan öğrendikleri bilgileri paylaşın. O yerlerde hayatın nasıl olduğu konusunu gündeme getirin.</a:t>
            </a:r>
          </a:p>
        </p:txBody>
      </p:sp>
      <p:pic>
        <p:nvPicPr>
          <p:cNvPr id="107524" name="3 Resim" descr="yaslilara_saygi_haftasi.jpg"/>
          <p:cNvPicPr>
            <a:picLocks noChangeAspect="1"/>
          </p:cNvPicPr>
          <p:nvPr/>
        </p:nvPicPr>
        <p:blipFill>
          <a:blip r:embed="rId2" cstate="print"/>
          <a:srcRect/>
          <a:stretch>
            <a:fillRect/>
          </a:stretch>
        </p:blipFill>
        <p:spPr bwMode="auto">
          <a:xfrm>
            <a:off x="0" y="0"/>
            <a:ext cx="2391429" cy="1357298"/>
          </a:xfrm>
          <a:prstGeom prst="rect">
            <a:avLst/>
          </a:prstGeom>
          <a:noFill/>
          <a:ln w="9525">
            <a:noFill/>
            <a:miter lim="800000"/>
            <a:headEnd/>
            <a:tailEnd/>
          </a:ln>
        </p:spPr>
      </p:pic>
      <p:pic>
        <p:nvPicPr>
          <p:cNvPr id="107525" name="4 Resim" descr="imgres.jpg"/>
          <p:cNvPicPr>
            <a:picLocks noChangeAspect="1"/>
          </p:cNvPicPr>
          <p:nvPr/>
        </p:nvPicPr>
        <p:blipFill>
          <a:blip r:embed="rId3" cstate="print"/>
          <a:srcRect/>
          <a:stretch>
            <a:fillRect/>
          </a:stretch>
        </p:blipFill>
        <p:spPr bwMode="auto">
          <a:xfrm>
            <a:off x="7072313" y="0"/>
            <a:ext cx="2071687" cy="1643063"/>
          </a:xfrm>
          <a:prstGeom prst="rect">
            <a:avLst/>
          </a:prstGeom>
          <a:noFill/>
          <a:ln w="9525">
            <a:noFill/>
            <a:miter lim="800000"/>
            <a:headEnd/>
            <a:tailEnd/>
          </a:ln>
        </p:spPr>
      </p:pic>
    </p:spTree>
    <p:extLst>
      <p:ext uri="{BB962C8B-B14F-4D97-AF65-F5344CB8AC3E}">
        <p14:creationId xmlns:p14="http://schemas.microsoft.com/office/powerpoint/2010/main" xmlns="" val="2675787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 y="357166"/>
            <a:ext cx="8858250" cy="428625"/>
          </a:xfrm>
        </p:spPr>
        <p:txBody>
          <a:bodyPr>
            <a:normAutofit fontScale="90000"/>
          </a:bodyPr>
          <a:lstStyle/>
          <a:p>
            <a:pPr algn="ctr">
              <a:defRPr/>
            </a:pPr>
            <a:r>
              <a:rPr lang="tr-TR" sz="2800" b="1" dirty="0" smtClean="0">
                <a:solidFill>
                  <a:schemeClr val="accent2"/>
                </a:solidFill>
                <a:latin typeface="Calibri" pitchFamily="34" charset="0"/>
              </a:rPr>
              <a:t>      </a:t>
            </a:r>
            <a:r>
              <a:rPr lang="tr-TR" sz="3100" b="1" dirty="0" smtClean="0">
                <a:solidFill>
                  <a:schemeClr val="accent2"/>
                </a:solidFill>
                <a:latin typeface="Calibri" pitchFamily="34" charset="0"/>
              </a:rPr>
              <a:t>OKULDA DEĞERLER EĞİTİMİYLE İLGİLİ YAPILABİLECEKLER</a:t>
            </a:r>
            <a:endParaRPr lang="tr-TR" sz="3100" dirty="0"/>
          </a:p>
        </p:txBody>
      </p:sp>
      <p:sp>
        <p:nvSpPr>
          <p:cNvPr id="109571" name="2 İçerik Yer Tutucusu"/>
          <p:cNvSpPr>
            <a:spLocks noGrp="1"/>
          </p:cNvSpPr>
          <p:nvPr>
            <p:ph sz="quarter" idx="1"/>
          </p:nvPr>
        </p:nvSpPr>
        <p:spPr>
          <a:xfrm>
            <a:off x="285720" y="2428875"/>
            <a:ext cx="8504238" cy="3643331"/>
          </a:xfrm>
        </p:spPr>
        <p:txBody>
          <a:bodyPr/>
          <a:lstStyle/>
          <a:p>
            <a:pPr algn="just">
              <a:buFont typeface="Wingdings 2" pitchFamily="18" charset="2"/>
              <a:buNone/>
            </a:pPr>
            <a:endParaRPr lang="tr-TR" sz="2800" b="1" dirty="0" smtClean="0">
              <a:latin typeface="Calibri" pitchFamily="34" charset="0"/>
            </a:endParaRPr>
          </a:p>
          <a:p>
            <a:pPr algn="just">
              <a:buFont typeface="Wingdings 2" pitchFamily="18" charset="2"/>
              <a:buNone/>
            </a:pPr>
            <a:r>
              <a:rPr lang="tr-TR" sz="2800" b="1" dirty="0" smtClean="0">
                <a:latin typeface="Calibri" pitchFamily="34" charset="0"/>
              </a:rPr>
              <a:t> </a:t>
            </a:r>
          </a:p>
          <a:p>
            <a:pPr algn="just">
              <a:buFont typeface="Wingdings" panose="05000000000000000000" pitchFamily="2" charset="2"/>
              <a:buChar char="§"/>
            </a:pPr>
            <a:r>
              <a:rPr lang="tr-TR" b="1" dirty="0" smtClean="0">
                <a:latin typeface="Calibri" pitchFamily="34" charset="0"/>
              </a:rPr>
              <a:t>Veliler için değer eğitimiyle ilgili bir kitap listesi hazırlayın.</a:t>
            </a:r>
          </a:p>
          <a:p>
            <a:pPr algn="just">
              <a:buFont typeface="Wingdings" panose="05000000000000000000" pitchFamily="2" charset="2"/>
              <a:buChar char="§"/>
            </a:pPr>
            <a:endParaRPr lang="tr-TR" sz="1400" b="1" dirty="0" smtClean="0">
              <a:latin typeface="Calibri" pitchFamily="34" charset="0"/>
            </a:endParaRPr>
          </a:p>
          <a:p>
            <a:pPr algn="just">
              <a:buFont typeface="Wingdings" panose="05000000000000000000" pitchFamily="2" charset="2"/>
              <a:buChar char="§"/>
            </a:pPr>
            <a:r>
              <a:rPr lang="tr-TR" b="1" dirty="0" smtClean="0">
                <a:latin typeface="Calibri" pitchFamily="34" charset="0"/>
              </a:rPr>
              <a:t>Sporla ilgilenen öğrenci ve öğretmenlerin sporla ilgili değerler geliştirmelerini teşvik edin.</a:t>
            </a:r>
          </a:p>
        </p:txBody>
      </p:sp>
      <p:pic>
        <p:nvPicPr>
          <p:cNvPr id="109572" name="4 Resim" descr="imgres.jpg"/>
          <p:cNvPicPr>
            <a:picLocks noChangeAspect="1"/>
          </p:cNvPicPr>
          <p:nvPr/>
        </p:nvPicPr>
        <p:blipFill>
          <a:blip r:embed="rId2" cstate="print"/>
          <a:srcRect/>
          <a:stretch>
            <a:fillRect/>
          </a:stretch>
        </p:blipFill>
        <p:spPr bwMode="auto">
          <a:xfrm>
            <a:off x="1403648" y="1071546"/>
            <a:ext cx="6429375" cy="2214563"/>
          </a:xfrm>
          <a:prstGeom prst="rect">
            <a:avLst/>
          </a:prstGeom>
          <a:noFill/>
          <a:ln w="9525">
            <a:noFill/>
            <a:miter lim="800000"/>
            <a:headEnd/>
            <a:tailEnd/>
          </a:ln>
        </p:spPr>
      </p:pic>
    </p:spTree>
    <p:extLst>
      <p:ext uri="{BB962C8B-B14F-4D97-AF65-F5344CB8AC3E}">
        <p14:creationId xmlns:p14="http://schemas.microsoft.com/office/powerpoint/2010/main" xmlns="" val="2762651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oto: Çok Doğru !"/>
          <p:cNvPicPr>
            <a:picLocks noChangeAspect="1" noChangeArrowheads="1"/>
          </p:cNvPicPr>
          <p:nvPr/>
        </p:nvPicPr>
        <p:blipFill>
          <a:blip r:embed="rId2" cstate="print"/>
          <a:srcRect/>
          <a:stretch>
            <a:fillRect/>
          </a:stretch>
        </p:blipFill>
        <p:spPr bwMode="auto">
          <a:xfrm>
            <a:off x="1691680" y="620688"/>
            <a:ext cx="5472608" cy="5472609"/>
          </a:xfrm>
          <a:prstGeom prst="rect">
            <a:avLst/>
          </a:prstGeom>
          <a:noFill/>
        </p:spPr>
      </p:pic>
    </p:spTree>
    <p:extLst>
      <p:ext uri="{BB962C8B-B14F-4D97-AF65-F5344CB8AC3E}">
        <p14:creationId xmlns:p14="http://schemas.microsoft.com/office/powerpoint/2010/main" xmlns="" val="67325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descr="Beyaz mermer"/>
          <p:cNvSpPr>
            <a:spLocks noChangeArrowheads="1" noChangeShapeType="1" noTextEdit="1"/>
          </p:cNvSpPr>
          <p:nvPr/>
        </p:nvSpPr>
        <p:spPr bwMode="auto">
          <a:xfrm>
            <a:off x="684213" y="2349500"/>
            <a:ext cx="7775575" cy="136683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tr-TR" sz="3600" b="1" kern="10">
                <a:ln w="9525">
                  <a:round/>
                  <a:headEnd/>
                  <a:tailEnd/>
                </a:ln>
                <a:blipFill dpi="0" rotWithShape="0">
                  <a:blip r:embed="rId2"/>
                  <a:srcRect/>
                  <a:tile tx="0" ty="0" sx="100000" sy="100000" flip="none" algn="tl"/>
                </a:blipFill>
                <a:latin typeface="Times New Roman"/>
                <a:cs typeface="Times New Roman"/>
              </a:rPr>
              <a:t>NASIL ÖĞRETECEĞİZ ?</a:t>
            </a:r>
          </a:p>
        </p:txBody>
      </p:sp>
    </p:spTree>
    <p:extLst>
      <p:ext uri="{BB962C8B-B14F-4D97-AF65-F5344CB8AC3E}">
        <p14:creationId xmlns:p14="http://schemas.microsoft.com/office/powerpoint/2010/main" xmlns="" val="25120336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tr-TR" smtClean="0">
              <a:latin typeface="Comic Sans MS" pitchFamily="66" charset="0"/>
            </a:endParaRPr>
          </a:p>
        </p:txBody>
      </p:sp>
      <p:sp>
        <p:nvSpPr>
          <p:cNvPr id="38915" name="Rectangle 3"/>
          <p:cNvSpPr>
            <a:spLocks noGrp="1" noChangeArrowheads="1"/>
          </p:cNvSpPr>
          <p:nvPr>
            <p:ph type="body" idx="1"/>
          </p:nvPr>
        </p:nvSpPr>
        <p:spPr/>
        <p:txBody>
          <a:bodyPr/>
          <a:lstStyle/>
          <a:p>
            <a:pPr lvl="1"/>
            <a:r>
              <a:rPr lang="tr-TR" sz="3600" smtClean="0">
                <a:solidFill>
                  <a:srgbClr val="FF0066"/>
                </a:solidFill>
              </a:rPr>
              <a:t>Program birbirini tamamlayan üç boyutta geliştirilmiş etkinlikleri içermektedir:</a:t>
            </a:r>
          </a:p>
          <a:p>
            <a:r>
              <a:rPr lang="tr-TR" sz="4000" smtClean="0">
                <a:solidFill>
                  <a:srgbClr val="FF0066"/>
                </a:solidFill>
              </a:rPr>
              <a:t>(1) Sınıf içi Etkinlikler,</a:t>
            </a:r>
          </a:p>
          <a:p>
            <a:pPr lvl="2"/>
            <a:r>
              <a:rPr lang="tr-TR" sz="3200" smtClean="0">
                <a:solidFill>
                  <a:srgbClr val="FF0066"/>
                </a:solidFill>
              </a:rPr>
              <a:t>(2) Okulun Tümü için Etkinlikler,</a:t>
            </a:r>
          </a:p>
          <a:p>
            <a:pPr lvl="2"/>
            <a:r>
              <a:rPr lang="tr-TR" sz="3200" smtClean="0">
                <a:solidFill>
                  <a:srgbClr val="FF0066"/>
                </a:solidFill>
              </a:rPr>
              <a:t>(3) Aileye Yönelik Etkinlikler.</a:t>
            </a:r>
          </a:p>
        </p:txBody>
      </p:sp>
    </p:spTree>
    <p:extLst>
      <p:ext uri="{BB962C8B-B14F-4D97-AF65-F5344CB8AC3E}">
        <p14:creationId xmlns:p14="http://schemas.microsoft.com/office/powerpoint/2010/main" xmlns="" val="439801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68313" y="620713"/>
            <a:ext cx="8229600" cy="5649912"/>
          </a:xfrm>
        </p:spPr>
        <p:txBody>
          <a:bodyPr/>
          <a:lstStyle/>
          <a:p>
            <a:pPr marL="609600" indent="-609600"/>
            <a:r>
              <a:rPr lang="tr-TR" sz="3600" b="1" smtClean="0">
                <a:solidFill>
                  <a:srgbClr val="FF0066"/>
                </a:solidFill>
              </a:rPr>
              <a:t>(1) Sınıf İçi Etkinlikler</a:t>
            </a:r>
          </a:p>
          <a:p>
            <a:pPr marL="609600" indent="-609600" algn="just"/>
            <a:endParaRPr lang="tr-TR" smtClean="0"/>
          </a:p>
          <a:p>
            <a:pPr marL="609600" indent="-609600"/>
            <a:r>
              <a:rPr lang="tr-TR" smtClean="0">
                <a:solidFill>
                  <a:srgbClr val="009900"/>
                </a:solidFill>
              </a:rPr>
              <a:t>Programın temelini oluşturan bu etkinlikler temelde öğretmen görevlerini</a:t>
            </a:r>
          </a:p>
          <a:p>
            <a:pPr marL="609600" indent="-609600"/>
            <a:r>
              <a:rPr lang="tr-TR" smtClean="0">
                <a:solidFill>
                  <a:srgbClr val="009900"/>
                </a:solidFill>
              </a:rPr>
              <a:t>desteklemeye dönüktür. Açık programın içine giydirilmiş bu etkinlikler</a:t>
            </a:r>
          </a:p>
          <a:p>
            <a:pPr marL="609600" indent="-609600"/>
            <a:r>
              <a:rPr lang="tr-TR" smtClean="0">
                <a:solidFill>
                  <a:srgbClr val="009900"/>
                </a:solidFill>
              </a:rPr>
              <a:t>öğrenci merkezli ve aktif öğrenme esaslıdırlar.</a:t>
            </a:r>
          </a:p>
        </p:txBody>
      </p:sp>
    </p:spTree>
    <p:extLst>
      <p:ext uri="{BB962C8B-B14F-4D97-AF65-F5344CB8AC3E}">
        <p14:creationId xmlns:p14="http://schemas.microsoft.com/office/powerpoint/2010/main" xmlns="" val="3881766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50825" y="765175"/>
            <a:ext cx="8229600" cy="1139825"/>
          </a:xfrm>
        </p:spPr>
        <p:txBody>
          <a:bodyPr/>
          <a:lstStyle/>
          <a:p>
            <a:pPr>
              <a:buFontTx/>
              <a:buChar char="•"/>
            </a:pPr>
            <a:r>
              <a:rPr lang="tr-TR" b="1" smtClean="0">
                <a:latin typeface="Comic Sans MS" pitchFamily="66" charset="0"/>
              </a:rPr>
              <a:t> </a:t>
            </a:r>
            <a:r>
              <a:rPr lang="tr-TR" sz="4000" b="1" smtClean="0">
                <a:solidFill>
                  <a:srgbClr val="CCFF66"/>
                </a:solidFill>
                <a:latin typeface="Times New Roman" pitchFamily="18" charset="0"/>
              </a:rPr>
              <a:t>Anlatım (Telkin , </a:t>
            </a:r>
            <a:r>
              <a:rPr lang="tr-TR" sz="4000" b="1" smtClean="0">
                <a:solidFill>
                  <a:srgbClr val="CCFF66"/>
                </a:solidFill>
              </a:rPr>
              <a:t>ö</a:t>
            </a:r>
            <a:r>
              <a:rPr lang="tr-TR" sz="4000" b="1" smtClean="0">
                <a:solidFill>
                  <a:srgbClr val="CCFF66"/>
                </a:solidFill>
                <a:latin typeface="Times New Roman" pitchFamily="18" charset="0"/>
              </a:rPr>
              <a:t>ğ</a:t>
            </a:r>
            <a:r>
              <a:rPr lang="tr-TR" sz="4000" b="1" smtClean="0">
                <a:solidFill>
                  <a:srgbClr val="CCFF66"/>
                </a:solidFill>
              </a:rPr>
              <a:t>ü</a:t>
            </a:r>
            <a:r>
              <a:rPr lang="tr-TR" sz="4000" b="1" smtClean="0">
                <a:solidFill>
                  <a:srgbClr val="CCFF66"/>
                </a:solidFill>
                <a:latin typeface="Times New Roman" pitchFamily="18" charset="0"/>
              </a:rPr>
              <a:t>t verme)</a:t>
            </a:r>
          </a:p>
        </p:txBody>
      </p:sp>
      <p:pic>
        <p:nvPicPr>
          <p:cNvPr id="113667" name="Picture 3" descr="CMENP019"/>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127500" y="3068638"/>
            <a:ext cx="5016500" cy="4005262"/>
          </a:xfrm>
          <a:noFill/>
        </p:spPr>
      </p:pic>
      <p:sp>
        <p:nvSpPr>
          <p:cNvPr id="113668" name="Text Box 4"/>
          <p:cNvSpPr txBox="1">
            <a:spLocks noChangeArrowheads="1"/>
          </p:cNvSpPr>
          <p:nvPr/>
        </p:nvSpPr>
        <p:spPr bwMode="auto">
          <a:xfrm>
            <a:off x="755650" y="2276475"/>
            <a:ext cx="70564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400" b="1">
                <a:solidFill>
                  <a:srgbClr val="CCFF66"/>
                </a:solidFill>
                <a:latin typeface="Times New Roman" pitchFamily="18" charset="0"/>
              </a:rPr>
              <a:t>İşlenecek kavramla ilgili bilgilendirme.</a:t>
            </a:r>
          </a:p>
        </p:txBody>
      </p:sp>
      <p:sp>
        <p:nvSpPr>
          <p:cNvPr id="113669" name="Text Box 5"/>
          <p:cNvSpPr txBox="1">
            <a:spLocks noChangeArrowheads="1"/>
          </p:cNvSpPr>
          <p:nvPr/>
        </p:nvSpPr>
        <p:spPr bwMode="auto">
          <a:xfrm>
            <a:off x="4140200" y="3141663"/>
            <a:ext cx="24479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a:solidFill>
                  <a:srgbClr val="1C1C1C"/>
                </a:solidFill>
                <a:latin typeface="Times New Roman" pitchFamily="18" charset="0"/>
              </a:rPr>
              <a:t>Sorumluluk : Sonuçları üstlenme bilinci.</a:t>
            </a:r>
          </a:p>
        </p:txBody>
      </p:sp>
    </p:spTree>
    <p:extLst>
      <p:ext uri="{BB962C8B-B14F-4D97-AF65-F5344CB8AC3E}">
        <p14:creationId xmlns:p14="http://schemas.microsoft.com/office/powerpoint/2010/main" xmlns="" val="4063389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ssolve">
                                      <p:cBhvr>
                                        <p:cTn id="7" dur="5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3668">
                                            <p:txEl>
                                              <p:pRg st="0" end="0"/>
                                            </p:txEl>
                                          </p:spTgt>
                                        </p:tgtEl>
                                        <p:attrNameLst>
                                          <p:attrName>style.visibility</p:attrName>
                                        </p:attrNameLst>
                                      </p:cBhvr>
                                      <p:to>
                                        <p:strVal val="visible"/>
                                      </p:to>
                                    </p:set>
                                    <p:animEffect transition="in" filter="dissolve">
                                      <p:cBhvr>
                                        <p:cTn id="12" dur="500"/>
                                        <p:tgtEl>
                                          <p:spTgt spid="1136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3667"/>
                                        </p:tgtEl>
                                        <p:attrNameLst>
                                          <p:attrName>style.visibility</p:attrName>
                                        </p:attrNameLst>
                                      </p:cBhvr>
                                      <p:to>
                                        <p:strVal val="visible"/>
                                      </p:to>
                                    </p:set>
                                    <p:anim calcmode="lin" valueType="num">
                                      <p:cBhvr additive="base">
                                        <p:cTn id="17" dur="500" fill="hold"/>
                                        <p:tgtEl>
                                          <p:spTgt spid="113667"/>
                                        </p:tgtEl>
                                        <p:attrNameLst>
                                          <p:attrName>ppt_x</p:attrName>
                                        </p:attrNameLst>
                                      </p:cBhvr>
                                      <p:tavLst>
                                        <p:tav tm="0">
                                          <p:val>
                                            <p:strVal val="#ppt_x"/>
                                          </p:val>
                                        </p:tav>
                                        <p:tav tm="100000">
                                          <p:val>
                                            <p:strVal val="#ppt_x"/>
                                          </p:val>
                                        </p:tav>
                                      </p:tavLst>
                                    </p:anim>
                                    <p:anim calcmode="lin" valueType="num">
                                      <p:cBhvr additive="base">
                                        <p:cTn id="18" dur="500" fill="hold"/>
                                        <p:tgtEl>
                                          <p:spTgt spid="11366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3669"/>
                                        </p:tgtEl>
                                        <p:attrNameLst>
                                          <p:attrName>style.visibility</p:attrName>
                                        </p:attrNameLst>
                                      </p:cBhvr>
                                      <p:to>
                                        <p:strVal val="visible"/>
                                      </p:to>
                                    </p:set>
                                    <p:anim calcmode="lin" valueType="num">
                                      <p:cBhvr additive="base">
                                        <p:cTn id="23" dur="500" fill="hold"/>
                                        <p:tgtEl>
                                          <p:spTgt spid="113669"/>
                                        </p:tgtEl>
                                        <p:attrNameLst>
                                          <p:attrName>ppt_x</p:attrName>
                                        </p:attrNameLst>
                                      </p:cBhvr>
                                      <p:tavLst>
                                        <p:tav tm="0">
                                          <p:val>
                                            <p:strVal val="#ppt_x"/>
                                          </p:val>
                                        </p:tav>
                                        <p:tav tm="100000">
                                          <p:val>
                                            <p:strVal val="#ppt_x"/>
                                          </p:val>
                                        </p:tav>
                                      </p:tavLst>
                                    </p:anim>
                                    <p:anim calcmode="lin" valueType="num">
                                      <p:cBhvr additive="base">
                                        <p:cTn id="24"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0"/>
            <a:ext cx="8229600" cy="1139825"/>
          </a:xfrm>
        </p:spPr>
        <p:txBody>
          <a:bodyPr/>
          <a:lstStyle/>
          <a:p>
            <a:pPr algn="l">
              <a:buFontTx/>
              <a:buChar char="•"/>
            </a:pPr>
            <a:r>
              <a:rPr lang="tr-TR" smtClean="0"/>
              <a:t> </a:t>
            </a:r>
            <a:r>
              <a:rPr lang="tr-TR" sz="4200" b="1" smtClean="0"/>
              <a:t>Ö</a:t>
            </a:r>
            <a:r>
              <a:rPr lang="tr-TR" sz="4200" b="1" smtClean="0">
                <a:latin typeface="Times New Roman" pitchFamily="18" charset="0"/>
              </a:rPr>
              <a:t>devlendirme</a:t>
            </a:r>
          </a:p>
        </p:txBody>
      </p:sp>
      <p:graphicFrame>
        <p:nvGraphicFramePr>
          <p:cNvPr id="114691" name="Object 3"/>
          <p:cNvGraphicFramePr>
            <a:graphicFrameLocks noGrp="1" noChangeAspect="1"/>
          </p:cNvGraphicFramePr>
          <p:nvPr>
            <p:ph idx="1"/>
          </p:nvPr>
        </p:nvGraphicFramePr>
        <p:xfrm>
          <a:off x="5435600" y="2327275"/>
          <a:ext cx="3514725" cy="4530725"/>
        </p:xfrm>
        <a:graphic>
          <a:graphicData uri="http://schemas.openxmlformats.org/presentationml/2006/ole">
            <p:oleObj spid="_x0000_s3080" name="Clip" r:id="rId3" imgW="2424989" imgH="2218334" progId="">
              <p:embed/>
            </p:oleObj>
          </a:graphicData>
        </a:graphic>
      </p:graphicFrame>
      <p:sp>
        <p:nvSpPr>
          <p:cNvPr id="1028" name="Text Box 4"/>
          <p:cNvSpPr txBox="1">
            <a:spLocks noChangeArrowheads="1"/>
          </p:cNvSpPr>
          <p:nvPr/>
        </p:nvSpPr>
        <p:spPr bwMode="auto">
          <a:xfrm>
            <a:off x="179388" y="1125538"/>
            <a:ext cx="87852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Özellikle sözel derslerimizde seçilen kavramla ilgili ödevlendirme yapılması ,sonraki gün ödevin sınıfta gündem yapılmak suretiyle değerlendirilmesi.</a:t>
            </a:r>
          </a:p>
        </p:txBody>
      </p:sp>
      <p:sp>
        <p:nvSpPr>
          <p:cNvPr id="1029" name="Text Box 5"/>
          <p:cNvSpPr txBox="1">
            <a:spLocks noChangeArrowheads="1"/>
          </p:cNvSpPr>
          <p:nvPr/>
        </p:nvSpPr>
        <p:spPr bwMode="auto">
          <a:xfrm>
            <a:off x="468313" y="2636838"/>
            <a:ext cx="5830887"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000" b="1">
                <a:latin typeface="Times New Roman" pitchFamily="18" charset="0"/>
              </a:rPr>
              <a:t>Örn. Sorumluluk duyduğunuz varlıkları sıralayınız diye bir ödev verilebilir.</a:t>
            </a:r>
          </a:p>
          <a:p>
            <a:pPr algn="ctr" eaLnBrk="1" hangingPunct="1">
              <a:spcBef>
                <a:spcPct val="50000"/>
              </a:spcBef>
            </a:pPr>
            <a:r>
              <a:rPr lang="tr-TR" sz="2000" b="1">
                <a:latin typeface="Times New Roman" pitchFamily="18" charset="0"/>
              </a:rPr>
              <a:t>Sorumlu olmamızın sebepleri konusunda bir tartışma ortamı oluşturulabilir.</a:t>
            </a:r>
          </a:p>
        </p:txBody>
      </p:sp>
    </p:spTree>
    <p:extLst>
      <p:ext uri="{BB962C8B-B14F-4D97-AF65-F5344CB8AC3E}">
        <p14:creationId xmlns:p14="http://schemas.microsoft.com/office/powerpoint/2010/main" xmlns="" val="1815892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 calcmode="lin" valueType="num">
                                      <p:cBhvr additive="base">
                                        <p:cTn id="7" dur="500" fill="hold"/>
                                        <p:tgtEl>
                                          <p:spTgt spid="114691"/>
                                        </p:tgtEl>
                                        <p:attrNameLst>
                                          <p:attrName>ppt_x</p:attrName>
                                        </p:attrNameLst>
                                      </p:cBhvr>
                                      <p:tavLst>
                                        <p:tav tm="0">
                                          <p:val>
                                            <p:strVal val="0-#ppt_w/2"/>
                                          </p:val>
                                        </p:tav>
                                        <p:tav tm="100000">
                                          <p:val>
                                            <p:strVal val="#ppt_x"/>
                                          </p:val>
                                        </p:tav>
                                      </p:tavLst>
                                    </p:anim>
                                    <p:anim calcmode="lin" valueType="num">
                                      <p:cBhvr additive="base">
                                        <p:cTn id="8" dur="500" fill="hold"/>
                                        <p:tgtEl>
                                          <p:spTgt spid="1146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852488"/>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251520" y="1124744"/>
            <a:ext cx="8640960" cy="5256584"/>
          </a:xfrm>
        </p:spPr>
        <p:txBody>
          <a:bodyPr>
            <a:normAutofit lnSpcReduction="10000"/>
          </a:bodyPr>
          <a:lstStyle/>
          <a:p>
            <a:pPr algn="ctr" eaLnBrk="1" hangingPunct="1">
              <a:lnSpc>
                <a:spcPct val="150000"/>
              </a:lnSpc>
              <a:buFont typeface="Wingdings" panose="05000000000000000000" pitchFamily="2" charset="2"/>
              <a:buChar char="§"/>
            </a:pPr>
            <a:r>
              <a:rPr lang="tr-TR" dirty="0" smtClean="0"/>
              <a:t>Televizyonlarda bu kadar şiddet içerikli programı seyrederken barışçı olabilecekler mi? </a:t>
            </a:r>
          </a:p>
          <a:p>
            <a:pPr algn="ctr" eaLnBrk="1" hangingPunct="1">
              <a:lnSpc>
                <a:spcPct val="150000"/>
              </a:lnSpc>
              <a:buFont typeface="Wingdings" panose="05000000000000000000" pitchFamily="2" charset="2"/>
              <a:buChar char="§"/>
            </a:pPr>
            <a:r>
              <a:rPr lang="tr-TR" dirty="0" smtClean="0"/>
              <a:t>Biz aşırı korumacı ve müdahaleci davranırken  onların özgüvenleri gelişecek mi? </a:t>
            </a:r>
          </a:p>
          <a:p>
            <a:pPr algn="ctr" eaLnBrk="1" hangingPunct="1">
              <a:lnSpc>
                <a:spcPct val="150000"/>
              </a:lnSpc>
              <a:buFont typeface="Wingdings" panose="05000000000000000000" pitchFamily="2" charset="2"/>
              <a:buChar char="§"/>
            </a:pPr>
            <a:r>
              <a:rPr lang="tr-TR" dirty="0" smtClean="0"/>
              <a:t>Biz şimdi onlar mutlu olsun, üzülmesinler diye uğraşırken, onlar mücadele etmeden mutlu olabilecekler mi? </a:t>
            </a:r>
          </a:p>
        </p:txBody>
      </p:sp>
    </p:spTree>
    <p:extLst>
      <p:ext uri="{BB962C8B-B14F-4D97-AF65-F5344CB8AC3E}">
        <p14:creationId xmlns:p14="http://schemas.microsoft.com/office/powerpoint/2010/main" xmlns="" val="7502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buFontTx/>
              <a:buChar char="•"/>
            </a:pPr>
            <a:r>
              <a:rPr lang="tr-TR" sz="4200" b="1" smtClean="0">
                <a:latin typeface="Times New Roman" pitchFamily="18" charset="0"/>
              </a:rPr>
              <a:t>Canlandırma, drama</a:t>
            </a:r>
          </a:p>
        </p:txBody>
      </p:sp>
      <p:pic>
        <p:nvPicPr>
          <p:cNvPr id="41987" name="Picture 3" descr="Ben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779838" y="3933825"/>
            <a:ext cx="5364162" cy="2924175"/>
          </a:xfrm>
          <a:solidFill>
            <a:srgbClr val="800000"/>
          </a:solidFill>
        </p:spPr>
      </p:pic>
      <p:sp>
        <p:nvSpPr>
          <p:cNvPr id="41988" name="Text Box 4"/>
          <p:cNvSpPr txBox="1">
            <a:spLocks noChangeArrowheads="1"/>
          </p:cNvSpPr>
          <p:nvPr/>
        </p:nvSpPr>
        <p:spPr bwMode="auto">
          <a:xfrm>
            <a:off x="323850" y="1268413"/>
            <a:ext cx="896461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Yaşanmış veya hayal ürünü bir olayın sınıfta canlandırılması. Drama yapılacak konu önceden öğrencilere verilir veya ders sürecinde uygulanabilir.</a:t>
            </a:r>
          </a:p>
        </p:txBody>
      </p:sp>
      <p:sp>
        <p:nvSpPr>
          <p:cNvPr id="41989" name="Text Box 5"/>
          <p:cNvSpPr txBox="1">
            <a:spLocks noChangeArrowheads="1"/>
          </p:cNvSpPr>
          <p:nvPr/>
        </p:nvSpPr>
        <p:spPr bwMode="auto">
          <a:xfrm>
            <a:off x="468313" y="2636838"/>
            <a:ext cx="88931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Örn. Evdeki sorumluluklarını yerine getirmeyen Ali’ye annesinin sorumluluklarını hatırlatması.</a:t>
            </a:r>
          </a:p>
        </p:txBody>
      </p:sp>
      <p:sp>
        <p:nvSpPr>
          <p:cNvPr id="41990" name="Text Box 6"/>
          <p:cNvSpPr txBox="1">
            <a:spLocks noChangeArrowheads="1"/>
          </p:cNvSpPr>
          <p:nvPr/>
        </p:nvSpPr>
        <p:spPr bwMode="auto">
          <a:xfrm>
            <a:off x="3924300" y="3933825"/>
            <a:ext cx="52197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1991" name="Text Box 7"/>
          <p:cNvSpPr txBox="1">
            <a:spLocks noChangeArrowheads="1"/>
          </p:cNvSpPr>
          <p:nvPr/>
        </p:nvSpPr>
        <p:spPr bwMode="auto">
          <a:xfrm>
            <a:off x="3779838" y="3933825"/>
            <a:ext cx="5364162" cy="376238"/>
          </a:xfrm>
          <a:prstGeom prst="rect">
            <a:avLst/>
          </a:prstGeom>
          <a:solidFill>
            <a:srgbClr val="800000"/>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1992" name="Text Box 8"/>
          <p:cNvSpPr txBox="1">
            <a:spLocks noChangeArrowheads="1"/>
          </p:cNvSpPr>
          <p:nvPr/>
        </p:nvSpPr>
        <p:spPr bwMode="auto">
          <a:xfrm>
            <a:off x="3779838" y="4508500"/>
            <a:ext cx="5364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1993" name="Text Box 9"/>
          <p:cNvSpPr txBox="1">
            <a:spLocks noChangeArrowheads="1"/>
          </p:cNvSpPr>
          <p:nvPr/>
        </p:nvSpPr>
        <p:spPr bwMode="auto">
          <a:xfrm>
            <a:off x="3779838" y="4292600"/>
            <a:ext cx="5364162" cy="376238"/>
          </a:xfrm>
          <a:prstGeom prst="rect">
            <a:avLst/>
          </a:prstGeom>
          <a:solidFill>
            <a:srgbClr val="800000"/>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Tree>
    <p:extLst>
      <p:ext uri="{BB962C8B-B14F-4D97-AF65-F5344CB8AC3E}">
        <p14:creationId xmlns:p14="http://schemas.microsoft.com/office/powerpoint/2010/main" xmlns="" val="367363295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buFontTx/>
              <a:buChar char="•"/>
            </a:pPr>
            <a:r>
              <a:rPr lang="tr-TR" b="1" smtClean="0">
                <a:latin typeface="Times New Roman" pitchFamily="18" charset="0"/>
              </a:rPr>
              <a:t>Grup </a:t>
            </a:r>
            <a:r>
              <a:rPr lang="tr-TR" b="1" smtClean="0"/>
              <a:t>ç</a:t>
            </a:r>
            <a:r>
              <a:rPr lang="tr-TR" b="1" smtClean="0">
                <a:latin typeface="Times New Roman" pitchFamily="18" charset="0"/>
              </a:rPr>
              <a:t>alışmaları</a:t>
            </a:r>
          </a:p>
        </p:txBody>
      </p:sp>
      <p:pic>
        <p:nvPicPr>
          <p:cNvPr id="2052" name="Picture 3" descr="J0078825"/>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0" y="4554538"/>
            <a:ext cx="4038600" cy="2303462"/>
          </a:xfrm>
          <a:noFill/>
        </p:spPr>
      </p:pic>
      <p:graphicFrame>
        <p:nvGraphicFramePr>
          <p:cNvPr id="116740" name="Object 4"/>
          <p:cNvGraphicFramePr>
            <a:graphicFrameLocks noGrp="1" noChangeAspect="1"/>
          </p:cNvGraphicFramePr>
          <p:nvPr>
            <p:ph sz="half" idx="2"/>
          </p:nvPr>
        </p:nvGraphicFramePr>
        <p:xfrm>
          <a:off x="5105400" y="4116388"/>
          <a:ext cx="4038600" cy="2741612"/>
        </p:xfrm>
        <a:graphic>
          <a:graphicData uri="http://schemas.openxmlformats.org/presentationml/2006/ole">
            <p:oleObj spid="_x0000_s4104" name="Clip" r:id="rId4" imgW="4579545" imgH="3108356" progId="">
              <p:embed/>
            </p:oleObj>
          </a:graphicData>
        </a:graphic>
      </p:graphicFrame>
      <p:sp>
        <p:nvSpPr>
          <p:cNvPr id="2053" name="Text Box 5"/>
          <p:cNvSpPr txBox="1">
            <a:spLocks noChangeArrowheads="1"/>
          </p:cNvSpPr>
          <p:nvPr/>
        </p:nvSpPr>
        <p:spPr bwMode="auto">
          <a:xfrm>
            <a:off x="971550" y="2133600"/>
            <a:ext cx="7848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Öğrencileri sınıf içinde gruplara ayırarak görevler vermek.</a:t>
            </a:r>
          </a:p>
        </p:txBody>
      </p:sp>
    </p:spTree>
    <p:extLst>
      <p:ext uri="{BB962C8B-B14F-4D97-AF65-F5344CB8AC3E}">
        <p14:creationId xmlns:p14="http://schemas.microsoft.com/office/powerpoint/2010/main" xmlns="" val="3379098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additive="base">
                                        <p:cTn id="7" dur="500" fill="hold"/>
                                        <p:tgtEl>
                                          <p:spTgt spid="116740"/>
                                        </p:tgtEl>
                                        <p:attrNameLst>
                                          <p:attrName>ppt_x</p:attrName>
                                        </p:attrNameLst>
                                      </p:cBhvr>
                                      <p:tavLst>
                                        <p:tav tm="0">
                                          <p:val>
                                            <p:strVal val="0-#ppt_w/2"/>
                                          </p:val>
                                        </p:tav>
                                        <p:tav tm="100000">
                                          <p:val>
                                            <p:strVal val="#ppt_x"/>
                                          </p:val>
                                        </p:tav>
                                      </p:tavLst>
                                    </p:anim>
                                    <p:anim calcmode="lin" valueType="num">
                                      <p:cBhvr additive="base">
                                        <p:cTn id="8" dur="500" fill="hold"/>
                                        <p:tgtEl>
                                          <p:spTgt spid="116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buFontTx/>
              <a:buChar char="•"/>
            </a:pPr>
            <a:r>
              <a:rPr lang="tr-TR" sz="4200" b="1" smtClean="0">
                <a:latin typeface="Times New Roman" pitchFamily="18" charset="0"/>
              </a:rPr>
              <a:t>Pano hazırlamak</a:t>
            </a:r>
          </a:p>
        </p:txBody>
      </p:sp>
      <p:pic>
        <p:nvPicPr>
          <p:cNvPr id="117763" name="Picture 3" descr="strip"/>
          <p:cNvPicPr>
            <a:picLocks noGrp="1" noChangeAspect="1" noChangeArrowheads="1" noCrop="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230438" y="2781300"/>
            <a:ext cx="6913562" cy="4076700"/>
          </a:xfrm>
          <a:noFill/>
        </p:spPr>
      </p:pic>
      <p:sp>
        <p:nvSpPr>
          <p:cNvPr id="43012" name="Text Box 4"/>
          <p:cNvSpPr txBox="1">
            <a:spLocks noChangeArrowheads="1"/>
          </p:cNvSpPr>
          <p:nvPr/>
        </p:nvSpPr>
        <p:spPr bwMode="auto">
          <a:xfrm>
            <a:off x="1692275" y="1341438"/>
            <a:ext cx="345598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tr-TR" b="1">
              <a:latin typeface="Tahoma" pitchFamily="34" charset="0"/>
            </a:endParaRPr>
          </a:p>
        </p:txBody>
      </p:sp>
      <p:sp>
        <p:nvSpPr>
          <p:cNvPr id="43013" name="Text Box 5"/>
          <p:cNvSpPr txBox="1">
            <a:spLocks noChangeArrowheads="1"/>
          </p:cNvSpPr>
          <p:nvPr/>
        </p:nvSpPr>
        <p:spPr bwMode="auto">
          <a:xfrm>
            <a:off x="3563938" y="2852738"/>
            <a:ext cx="4824412"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4800" b="1">
                <a:solidFill>
                  <a:schemeClr val="tx2"/>
                </a:solidFill>
                <a:latin typeface="Times New Roman" pitchFamily="18" charset="0"/>
              </a:rPr>
              <a:t>sorumluluk</a:t>
            </a:r>
          </a:p>
        </p:txBody>
      </p:sp>
      <p:sp>
        <p:nvSpPr>
          <p:cNvPr id="43014" name="Text Box 6"/>
          <p:cNvSpPr txBox="1">
            <a:spLocks noChangeArrowheads="1"/>
          </p:cNvSpPr>
          <p:nvPr/>
        </p:nvSpPr>
        <p:spPr bwMode="auto">
          <a:xfrm>
            <a:off x="250825" y="1412875"/>
            <a:ext cx="88931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Öğrencilerden elde edilen geri dönüşümlerin sınıf veya koridor panolarında sergilenmesi.</a:t>
            </a:r>
          </a:p>
        </p:txBody>
      </p:sp>
      <p:sp>
        <p:nvSpPr>
          <p:cNvPr id="43015" name="Text Box 7"/>
          <p:cNvSpPr txBox="1">
            <a:spLocks noChangeArrowheads="1"/>
          </p:cNvSpPr>
          <p:nvPr/>
        </p:nvSpPr>
        <p:spPr bwMode="auto">
          <a:xfrm>
            <a:off x="2124075" y="3789363"/>
            <a:ext cx="70199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b="1">
                <a:solidFill>
                  <a:schemeClr val="bg1"/>
                </a:solidFill>
                <a:latin typeface="Tahoma" pitchFamily="34" charset="0"/>
              </a:rPr>
              <a:t>“Herkes kendi</a:t>
            </a:r>
            <a:r>
              <a:rPr lang="tr-TR" b="1">
                <a:latin typeface="Tahoma" pitchFamily="34" charset="0"/>
              </a:rPr>
              <a:t> </a:t>
            </a:r>
            <a:r>
              <a:rPr lang="tr-TR" b="1">
                <a:solidFill>
                  <a:schemeClr val="bg1"/>
                </a:solidFill>
                <a:latin typeface="Tahoma" pitchFamily="34" charset="0"/>
              </a:rPr>
              <a:t>evinin önünü süpürse dünya tertemiz olur.”</a:t>
            </a:r>
          </a:p>
        </p:txBody>
      </p:sp>
      <p:sp>
        <p:nvSpPr>
          <p:cNvPr id="43016" name="Text Box 8"/>
          <p:cNvSpPr txBox="1">
            <a:spLocks noChangeArrowheads="1"/>
          </p:cNvSpPr>
          <p:nvPr/>
        </p:nvSpPr>
        <p:spPr bwMode="auto">
          <a:xfrm>
            <a:off x="2268538" y="4292600"/>
            <a:ext cx="1798637"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1200" b="1">
                <a:solidFill>
                  <a:schemeClr val="bg1"/>
                </a:solidFill>
                <a:latin typeface="Tahoma" pitchFamily="34" charset="0"/>
              </a:rPr>
              <a:t>Arkadaşlarıma karşı sorumluluklarımız:</a:t>
            </a:r>
          </a:p>
          <a:p>
            <a:pPr eaLnBrk="1" hangingPunct="1">
              <a:spcBef>
                <a:spcPct val="50000"/>
              </a:spcBef>
              <a:buFontTx/>
              <a:buChar char="•"/>
            </a:pPr>
            <a:r>
              <a:rPr lang="tr-TR" sz="1200" b="1">
                <a:solidFill>
                  <a:schemeClr val="bg1"/>
                </a:solidFill>
                <a:latin typeface="Tahoma" pitchFamily="34" charset="0"/>
              </a:rPr>
              <a:t>………………</a:t>
            </a:r>
          </a:p>
          <a:p>
            <a:pPr eaLnBrk="1" hangingPunct="1">
              <a:spcBef>
                <a:spcPct val="50000"/>
              </a:spcBef>
              <a:buFontTx/>
              <a:buChar char="•"/>
            </a:pPr>
            <a:r>
              <a:rPr lang="tr-TR" sz="1200" b="1">
                <a:solidFill>
                  <a:schemeClr val="bg1"/>
                </a:solidFill>
                <a:latin typeface="Tahoma" pitchFamily="34" charset="0"/>
              </a:rPr>
              <a:t>……………….</a:t>
            </a:r>
          </a:p>
          <a:p>
            <a:pPr eaLnBrk="1" hangingPunct="1">
              <a:spcBef>
                <a:spcPct val="50000"/>
              </a:spcBef>
              <a:buFontTx/>
              <a:buChar char="•"/>
            </a:pPr>
            <a:r>
              <a:rPr lang="tr-TR" sz="1200" b="1">
                <a:solidFill>
                  <a:schemeClr val="bg1"/>
                </a:solidFill>
                <a:latin typeface="Tahoma" pitchFamily="34" charset="0"/>
              </a:rPr>
              <a:t>…………..</a:t>
            </a:r>
          </a:p>
          <a:p>
            <a:pPr eaLnBrk="1" hangingPunct="1">
              <a:spcBef>
                <a:spcPct val="50000"/>
              </a:spcBef>
              <a:buFontTx/>
              <a:buChar char="•"/>
            </a:pPr>
            <a:r>
              <a:rPr lang="tr-TR" sz="1200" b="1">
                <a:solidFill>
                  <a:schemeClr val="bg1"/>
                </a:solidFill>
                <a:latin typeface="Tahoma" pitchFamily="34" charset="0"/>
              </a:rPr>
              <a:t>……………..</a:t>
            </a:r>
          </a:p>
        </p:txBody>
      </p:sp>
      <p:sp>
        <p:nvSpPr>
          <p:cNvPr id="43017" name="Text Box 9"/>
          <p:cNvSpPr txBox="1">
            <a:spLocks noChangeArrowheads="1"/>
          </p:cNvSpPr>
          <p:nvPr/>
        </p:nvSpPr>
        <p:spPr bwMode="auto">
          <a:xfrm>
            <a:off x="6443663" y="4581525"/>
            <a:ext cx="1800225"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1200" b="1">
                <a:solidFill>
                  <a:schemeClr val="bg1"/>
                </a:solidFill>
                <a:latin typeface="Tahoma" pitchFamily="34" charset="0"/>
              </a:rPr>
              <a:t>Sorumlu çocuk</a:t>
            </a:r>
          </a:p>
          <a:p>
            <a:pPr eaLnBrk="1" hangingPunct="1">
              <a:spcBef>
                <a:spcPct val="50000"/>
              </a:spcBef>
            </a:pPr>
            <a:r>
              <a:rPr lang="tr-TR" sz="1200" b="1">
                <a:solidFill>
                  <a:schemeClr val="bg1"/>
                </a:solidFill>
                <a:latin typeface="Tahoma" pitchFamily="34" charset="0"/>
              </a:rPr>
              <a:t>……………………</a:t>
            </a:r>
          </a:p>
          <a:p>
            <a:pPr eaLnBrk="1" hangingPunct="1">
              <a:spcBef>
                <a:spcPct val="50000"/>
              </a:spcBef>
            </a:pPr>
            <a:r>
              <a:rPr lang="tr-TR" sz="1200" b="1">
                <a:solidFill>
                  <a:schemeClr val="bg1"/>
                </a:solidFill>
                <a:latin typeface="Tahoma" pitchFamily="34" charset="0"/>
              </a:rPr>
              <a:t>…………………</a:t>
            </a:r>
          </a:p>
          <a:p>
            <a:pPr eaLnBrk="1" hangingPunct="1">
              <a:spcBef>
                <a:spcPct val="50000"/>
              </a:spcBef>
            </a:pPr>
            <a:r>
              <a:rPr lang="tr-TR" sz="1200" b="1">
                <a:solidFill>
                  <a:schemeClr val="bg1"/>
                </a:solidFill>
                <a:latin typeface="Tahoma" pitchFamily="34" charset="0"/>
              </a:rPr>
              <a:t>………………………..</a:t>
            </a:r>
          </a:p>
          <a:p>
            <a:pPr eaLnBrk="1" hangingPunct="1">
              <a:spcBef>
                <a:spcPct val="50000"/>
              </a:spcBef>
            </a:pPr>
            <a:r>
              <a:rPr lang="tr-TR" sz="1200" b="1">
                <a:solidFill>
                  <a:schemeClr val="bg1"/>
                </a:solidFill>
                <a:latin typeface="Tahoma" pitchFamily="34" charset="0"/>
              </a:rPr>
              <a:t>……………………….</a:t>
            </a:r>
          </a:p>
        </p:txBody>
      </p:sp>
    </p:spTree>
    <p:extLst>
      <p:ext uri="{BB962C8B-B14F-4D97-AF65-F5344CB8AC3E}">
        <p14:creationId xmlns:p14="http://schemas.microsoft.com/office/powerpoint/2010/main" xmlns="" val="7779119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p:cTn id="7" dur="500" fill="hold"/>
                                        <p:tgtEl>
                                          <p:spTgt spid="117763"/>
                                        </p:tgtEl>
                                        <p:attrNameLst>
                                          <p:attrName>ppt_w</p:attrName>
                                        </p:attrNameLst>
                                      </p:cBhvr>
                                      <p:tavLst>
                                        <p:tav tm="0">
                                          <p:val>
                                            <p:fltVal val="0"/>
                                          </p:val>
                                        </p:tav>
                                        <p:tav tm="100000">
                                          <p:val>
                                            <p:strVal val="#ppt_w"/>
                                          </p:val>
                                        </p:tav>
                                      </p:tavLst>
                                    </p:anim>
                                    <p:anim calcmode="lin" valueType="num">
                                      <p:cBhvr>
                                        <p:cTn id="8" dur="500" fill="hold"/>
                                        <p:tgtEl>
                                          <p:spTgt spid="1177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9388" y="277813"/>
            <a:ext cx="8507412" cy="1139825"/>
          </a:xfrm>
        </p:spPr>
        <p:txBody>
          <a:bodyPr/>
          <a:lstStyle/>
          <a:p>
            <a:pPr>
              <a:buFontTx/>
              <a:buChar char="•"/>
            </a:pPr>
            <a:r>
              <a:rPr lang="tr-TR" sz="4200" b="1" smtClean="0"/>
              <a:t>Ö</a:t>
            </a:r>
            <a:r>
              <a:rPr lang="tr-TR" sz="4200" b="1" smtClean="0">
                <a:latin typeface="Times New Roman" pitchFamily="18" charset="0"/>
              </a:rPr>
              <a:t>ğrenci sunumları , anlatımları</a:t>
            </a:r>
          </a:p>
        </p:txBody>
      </p:sp>
      <p:pic>
        <p:nvPicPr>
          <p:cNvPr id="44035" name="Picture 3" descr="BS02064_"/>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419475" y="2997200"/>
            <a:ext cx="5724525" cy="3860800"/>
          </a:xfrm>
          <a:noFill/>
        </p:spPr>
      </p:pic>
      <p:sp>
        <p:nvSpPr>
          <p:cNvPr id="44036" name="Text Box 4"/>
          <p:cNvSpPr txBox="1">
            <a:spLocks noChangeArrowheads="1"/>
          </p:cNvSpPr>
          <p:nvPr/>
        </p:nvSpPr>
        <p:spPr bwMode="auto">
          <a:xfrm>
            <a:off x="250825" y="1412875"/>
            <a:ext cx="9144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Öğretmen rehberliğinde , öğrencinin hazırlamış olduğu konusunu sınıfta arkadaşlarına sunması. (Projeksiyondan da faydalanılabilir.)</a:t>
            </a:r>
          </a:p>
        </p:txBody>
      </p:sp>
      <p:sp>
        <p:nvSpPr>
          <p:cNvPr id="44037" name="Text Box 5"/>
          <p:cNvSpPr txBox="1">
            <a:spLocks noChangeArrowheads="1"/>
          </p:cNvSpPr>
          <p:nvPr/>
        </p:nvSpPr>
        <p:spPr bwMode="auto">
          <a:xfrm>
            <a:off x="3851275" y="2852738"/>
            <a:ext cx="5292725" cy="711200"/>
          </a:xfrm>
          <a:prstGeom prst="rect">
            <a:avLst/>
          </a:prstGeom>
          <a:solidFill>
            <a:schemeClr val="bg1"/>
          </a:solidFill>
          <a:ln w="9525">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a:latin typeface="Times New Roman" pitchFamily="18" charset="0"/>
              </a:rPr>
              <a:t>Sorumlu olduğum varlıklar : Annem ve babam</a:t>
            </a:r>
          </a:p>
        </p:txBody>
      </p:sp>
      <p:sp>
        <p:nvSpPr>
          <p:cNvPr id="44038" name="Text Box 6"/>
          <p:cNvSpPr txBox="1">
            <a:spLocks noChangeArrowheads="1"/>
          </p:cNvSpPr>
          <p:nvPr/>
        </p:nvSpPr>
        <p:spPr bwMode="auto">
          <a:xfrm>
            <a:off x="6443663" y="3573463"/>
            <a:ext cx="2700337" cy="831850"/>
          </a:xfrm>
          <a:prstGeom prst="rect">
            <a:avLst/>
          </a:prstGeom>
          <a:solidFill>
            <a:srgbClr val="800000"/>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400" b="1">
                <a:latin typeface="Times New Roman" pitchFamily="18" charset="0"/>
              </a:rPr>
              <a:t>Onlara karşı sorumluluklarım</a:t>
            </a:r>
          </a:p>
        </p:txBody>
      </p:sp>
    </p:spTree>
    <p:extLst>
      <p:ext uri="{BB962C8B-B14F-4D97-AF65-F5344CB8AC3E}">
        <p14:creationId xmlns:p14="http://schemas.microsoft.com/office/powerpoint/2010/main" xmlns="" val="14566067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850" y="765175"/>
            <a:ext cx="8229600" cy="1139825"/>
          </a:xfrm>
        </p:spPr>
        <p:txBody>
          <a:bodyPr>
            <a:normAutofit fontScale="90000"/>
          </a:bodyPr>
          <a:lstStyle/>
          <a:p>
            <a:pPr marL="800100" indent="-800100">
              <a:buFontTx/>
              <a:buChar char="•"/>
            </a:pPr>
            <a:r>
              <a:rPr lang="tr-TR" sz="4000" b="1" smtClean="0">
                <a:latin typeface="Times New Roman" pitchFamily="18" charset="0"/>
              </a:rPr>
              <a:t>Belirlenen değerle ilgili olumlu ve olumsuz kavramlar </a:t>
            </a:r>
            <a:r>
              <a:rPr lang="tr-TR" sz="4000" b="1" smtClean="0"/>
              <a:t>ü</a:t>
            </a:r>
            <a:r>
              <a:rPr lang="tr-TR" sz="4000" b="1" smtClean="0">
                <a:latin typeface="Times New Roman" pitchFamily="18" charset="0"/>
              </a:rPr>
              <a:t>zerinde d</a:t>
            </a:r>
            <a:r>
              <a:rPr lang="tr-TR" sz="4000" b="1" smtClean="0"/>
              <a:t>ü</a:t>
            </a:r>
            <a:r>
              <a:rPr lang="tr-TR" sz="4000" b="1" smtClean="0">
                <a:latin typeface="Times New Roman" pitchFamily="18" charset="0"/>
              </a:rPr>
              <a:t>ş</a:t>
            </a:r>
            <a:r>
              <a:rPr lang="tr-TR" sz="4000" b="1" smtClean="0"/>
              <a:t>ü</a:t>
            </a:r>
            <a:r>
              <a:rPr lang="tr-TR" sz="4000" b="1" smtClean="0">
                <a:latin typeface="Times New Roman" pitchFamily="18" charset="0"/>
              </a:rPr>
              <a:t>nme</a:t>
            </a:r>
          </a:p>
        </p:txBody>
      </p:sp>
      <p:sp>
        <p:nvSpPr>
          <p:cNvPr id="45059" name="Text Box 3"/>
          <p:cNvSpPr txBox="1">
            <a:spLocks noChangeArrowheads="1"/>
          </p:cNvSpPr>
          <p:nvPr/>
        </p:nvSpPr>
        <p:spPr bwMode="auto">
          <a:xfrm>
            <a:off x="1187450" y="2636838"/>
            <a:ext cx="7127875"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tr-TR" sz="2400" b="1">
                <a:latin typeface="Times New Roman" pitchFamily="18" charset="0"/>
              </a:rPr>
              <a:t>Sözünde durmak-güvenilmezlik</a:t>
            </a:r>
          </a:p>
          <a:p>
            <a:pPr eaLnBrk="1" hangingPunct="1">
              <a:spcBef>
                <a:spcPct val="50000"/>
              </a:spcBef>
              <a:buFontTx/>
              <a:buChar char="•"/>
            </a:pPr>
            <a:r>
              <a:rPr lang="tr-TR" sz="2400" b="1">
                <a:latin typeface="Times New Roman" pitchFamily="18" charset="0"/>
              </a:rPr>
              <a:t>Dikkat kesilmek-umursamamak</a:t>
            </a:r>
          </a:p>
          <a:p>
            <a:pPr eaLnBrk="1" hangingPunct="1">
              <a:spcBef>
                <a:spcPct val="50000"/>
              </a:spcBef>
              <a:buFontTx/>
              <a:buChar char="•"/>
            </a:pPr>
            <a:r>
              <a:rPr lang="tr-TR" sz="2400" b="1">
                <a:latin typeface="Times New Roman" pitchFamily="18" charset="0"/>
              </a:rPr>
              <a:t>Ciddiyet-lakaytlık</a:t>
            </a:r>
          </a:p>
          <a:p>
            <a:pPr eaLnBrk="1" hangingPunct="1">
              <a:spcBef>
                <a:spcPct val="50000"/>
              </a:spcBef>
              <a:buFontTx/>
              <a:buChar char="•"/>
            </a:pPr>
            <a:r>
              <a:rPr lang="tr-TR" sz="2400" b="1">
                <a:latin typeface="Times New Roman" pitchFamily="18" charset="0"/>
              </a:rPr>
              <a:t>Hassasiyet-kayıtsızlık</a:t>
            </a:r>
          </a:p>
          <a:p>
            <a:pPr eaLnBrk="1" hangingPunct="1">
              <a:spcBef>
                <a:spcPct val="50000"/>
              </a:spcBef>
              <a:buFontTx/>
              <a:buChar char="•"/>
            </a:pPr>
            <a:r>
              <a:rPr lang="tr-TR" sz="2400" b="1">
                <a:latin typeface="Times New Roman" pitchFamily="18" charset="0"/>
              </a:rPr>
              <a:t>Önemsemek-önemsememek</a:t>
            </a:r>
          </a:p>
        </p:txBody>
      </p:sp>
    </p:spTree>
    <p:extLst>
      <p:ext uri="{BB962C8B-B14F-4D97-AF65-F5344CB8AC3E}">
        <p14:creationId xmlns:p14="http://schemas.microsoft.com/office/powerpoint/2010/main" xmlns="" val="239859809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850" y="1844675"/>
            <a:ext cx="8229600" cy="1139825"/>
          </a:xfrm>
        </p:spPr>
        <p:txBody>
          <a:bodyPr>
            <a:normAutofit fontScale="90000"/>
          </a:bodyPr>
          <a:lstStyle/>
          <a:p>
            <a:pPr>
              <a:buFontTx/>
              <a:buChar char="•"/>
            </a:pPr>
            <a:r>
              <a:rPr lang="tr-TR" sz="4000" b="1" smtClean="0">
                <a:solidFill>
                  <a:srgbClr val="663300"/>
                </a:solidFill>
              </a:rPr>
              <a:t>Konuyla ilgili şiir , öykü , masal belirlenmesi</a:t>
            </a:r>
          </a:p>
        </p:txBody>
      </p:sp>
      <p:sp>
        <p:nvSpPr>
          <p:cNvPr id="46083" name="Text Box 3"/>
          <p:cNvSpPr txBox="1">
            <a:spLocks noChangeArrowheads="1"/>
          </p:cNvSpPr>
          <p:nvPr/>
        </p:nvSpPr>
        <p:spPr bwMode="auto">
          <a:xfrm>
            <a:off x="250825" y="3357563"/>
            <a:ext cx="83534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tr-TR" sz="2800" b="1" dirty="0" smtClean="0">
                <a:solidFill>
                  <a:schemeClr val="hlink"/>
                </a:solidFill>
                <a:latin typeface="Times New Roman" pitchFamily="18" charset="0"/>
              </a:rPr>
              <a:t> </a:t>
            </a:r>
            <a:endParaRPr lang="tr-TR" sz="2800" b="1" dirty="0">
              <a:solidFill>
                <a:schemeClr val="hlink"/>
              </a:solidFill>
              <a:latin typeface="Times New Roman" pitchFamily="18" charset="0"/>
            </a:endParaRPr>
          </a:p>
        </p:txBody>
      </p:sp>
    </p:spTree>
    <p:extLst>
      <p:ext uri="{BB962C8B-B14F-4D97-AF65-F5344CB8AC3E}">
        <p14:creationId xmlns:p14="http://schemas.microsoft.com/office/powerpoint/2010/main" xmlns="" val="275843696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750" y="1125538"/>
            <a:ext cx="7329488" cy="3816350"/>
          </a:xfrm>
        </p:spPr>
        <p:txBody>
          <a:bodyPr>
            <a:normAutofit fontScale="90000"/>
          </a:bodyPr>
          <a:lstStyle/>
          <a:p>
            <a:r>
              <a:rPr lang="tr-TR" sz="4000" b="1" smtClean="0">
                <a:solidFill>
                  <a:schemeClr val="accent2"/>
                </a:solidFill>
                <a:latin typeface="Times New Roman" pitchFamily="18" charset="0"/>
              </a:rPr>
              <a:t>*</a:t>
            </a:r>
            <a:r>
              <a:rPr lang="tr-TR" b="1" smtClean="0">
                <a:solidFill>
                  <a:schemeClr val="accent2"/>
                </a:solidFill>
                <a:latin typeface="Times New Roman" pitchFamily="18" charset="0"/>
              </a:rPr>
              <a:t>İşlenen değerle alakalı film izletmek ve sesli yayınlardan istifade etmek</a:t>
            </a:r>
            <a:r>
              <a:rPr lang="tr-TR" sz="4000" b="1" smtClean="0">
                <a:solidFill>
                  <a:schemeClr val="accent2"/>
                </a:solidFill>
                <a:latin typeface="Times New Roman" pitchFamily="18" charset="0"/>
              </a:rPr>
              <a:t/>
            </a:r>
            <a:br>
              <a:rPr lang="tr-TR" sz="4000" b="1" smtClean="0">
                <a:solidFill>
                  <a:schemeClr val="accent2"/>
                </a:solidFill>
                <a:latin typeface="Times New Roman" pitchFamily="18" charset="0"/>
              </a:rPr>
            </a:br>
            <a:r>
              <a:rPr lang="tr-TR" sz="4000" b="1" smtClean="0">
                <a:solidFill>
                  <a:schemeClr val="accent2"/>
                </a:solidFill>
                <a:latin typeface="Times New Roman" pitchFamily="18" charset="0"/>
              </a:rPr>
              <a:t/>
            </a:r>
            <a:br>
              <a:rPr lang="tr-TR" sz="4000" b="1" smtClean="0">
                <a:solidFill>
                  <a:schemeClr val="accent2"/>
                </a:solidFill>
                <a:latin typeface="Times New Roman" pitchFamily="18" charset="0"/>
              </a:rPr>
            </a:br>
            <a:r>
              <a:rPr lang="tr-TR" sz="4000" b="1" smtClean="0">
                <a:solidFill>
                  <a:schemeClr val="accent2"/>
                </a:solidFill>
                <a:latin typeface="Times New Roman" pitchFamily="18" charset="0"/>
              </a:rPr>
              <a:t>* </a:t>
            </a:r>
            <a:r>
              <a:rPr lang="tr-TR" sz="4000" b="1" smtClean="0">
                <a:solidFill>
                  <a:schemeClr val="accent2"/>
                </a:solidFill>
              </a:rPr>
              <a:t>Konuya ışık tutacak otobiyografilerin seçilmesi</a:t>
            </a:r>
          </a:p>
        </p:txBody>
      </p:sp>
    </p:spTree>
    <p:extLst>
      <p:ext uri="{BB962C8B-B14F-4D97-AF65-F5344CB8AC3E}">
        <p14:creationId xmlns:p14="http://schemas.microsoft.com/office/powerpoint/2010/main" xmlns="" val="130265706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852738"/>
            <a:ext cx="8532813" cy="2060575"/>
          </a:xfrm>
        </p:spPr>
        <p:txBody>
          <a:bodyPr>
            <a:normAutofit fontScale="90000"/>
          </a:bodyPr>
          <a:lstStyle/>
          <a:p>
            <a:pPr>
              <a:buFontTx/>
              <a:buChar char="•"/>
            </a:pPr>
            <a:r>
              <a:rPr lang="tr-TR" sz="3600" b="1" smtClean="0">
                <a:solidFill>
                  <a:schemeClr val="folHlink"/>
                </a:solidFill>
                <a:latin typeface="Times New Roman" pitchFamily="18" charset="0"/>
              </a:rPr>
              <a:t>Yap-boz teknikleri kullanmak</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Beyin fırtınası yapmak</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
            </a:r>
            <a:br>
              <a:rPr lang="tr-TR" sz="3600" b="1" smtClean="0">
                <a:solidFill>
                  <a:schemeClr val="folHlink"/>
                </a:solidFill>
                <a:latin typeface="Times New Roman" pitchFamily="18" charset="0"/>
              </a:rPr>
            </a:br>
            <a:r>
              <a:rPr lang="tr-TR" sz="3600" b="1" smtClean="0">
                <a:solidFill>
                  <a:schemeClr val="folHlink"/>
                </a:solidFill>
                <a:latin typeface="Times New Roman" pitchFamily="18" charset="0"/>
              </a:rPr>
              <a:t>Okul i</a:t>
            </a:r>
            <a:r>
              <a:rPr lang="tr-TR" sz="3600" b="1" smtClean="0">
                <a:solidFill>
                  <a:schemeClr val="folHlink"/>
                </a:solidFill>
              </a:rPr>
              <a:t>ç</a:t>
            </a:r>
            <a:r>
              <a:rPr lang="tr-TR" sz="3600" b="1" smtClean="0">
                <a:solidFill>
                  <a:schemeClr val="folHlink"/>
                </a:solidFill>
                <a:latin typeface="Times New Roman" pitchFamily="18" charset="0"/>
              </a:rPr>
              <a:t>i ve okul dışı geziler</a:t>
            </a:r>
            <a:br>
              <a:rPr lang="tr-TR" sz="3600" b="1" smtClean="0">
                <a:solidFill>
                  <a:schemeClr val="folHlink"/>
                </a:solidFill>
                <a:latin typeface="Times New Roman" pitchFamily="18" charset="0"/>
              </a:rPr>
            </a:br>
            <a:endParaRPr lang="tr-TR" sz="3600" b="1" smtClean="0">
              <a:solidFill>
                <a:schemeClr val="folHlink"/>
              </a:solidFill>
              <a:latin typeface="Times New Roman" pitchFamily="18" charset="0"/>
            </a:endParaRPr>
          </a:p>
        </p:txBody>
      </p:sp>
    </p:spTree>
    <p:extLst>
      <p:ext uri="{BB962C8B-B14F-4D97-AF65-F5344CB8AC3E}">
        <p14:creationId xmlns:p14="http://schemas.microsoft.com/office/powerpoint/2010/main" xmlns="" val="181537901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WordArt 3" descr="Dar dikey"/>
          <p:cNvSpPr>
            <a:spLocks noChangeArrowheads="1" noChangeShapeType="1" noTextEdit="1"/>
          </p:cNvSpPr>
          <p:nvPr/>
        </p:nvSpPr>
        <p:spPr bwMode="auto">
          <a:xfrm>
            <a:off x="971550" y="1412875"/>
            <a:ext cx="6696075" cy="4176713"/>
          </a:xfrm>
          <a:prstGeom prst="rect">
            <a:avLst/>
          </a:prstGeom>
        </p:spPr>
        <p:txBody>
          <a:bodyPr wrap="none" fromWordArt="1">
            <a:prstTxWarp prst="textCurveUp">
              <a:avLst>
                <a:gd name="adj" fmla="val 40356"/>
              </a:avLst>
            </a:prstTxWarp>
          </a:bodyPr>
          <a:lstStyle/>
          <a:p>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TEŞEKKÜR </a:t>
            </a:r>
            <a:r>
              <a:rPr lang="tr-TR" sz="3600" kern="1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EDERİZ</a:t>
            </a:r>
            <a:endPar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endParaRPr>
          </a:p>
        </p:txBody>
      </p:sp>
    </p:spTree>
    <p:extLst>
      <p:ext uri="{BB962C8B-B14F-4D97-AF65-F5344CB8AC3E}">
        <p14:creationId xmlns:p14="http://schemas.microsoft.com/office/powerpoint/2010/main" xmlns="" val="3854544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3000" fill="hold"/>
                                        <p:tgtEl>
                                          <p:spTgt spid="292867"/>
                                        </p:tgtEl>
                                        <p:attrNameLst>
                                          <p:attrName>ppt_x</p:attrName>
                                        </p:attrNameLst>
                                      </p:cBhvr>
                                      <p:tavLst>
                                        <p:tav tm="0">
                                          <p:val>
                                            <p:strVal val="#ppt_x"/>
                                          </p:val>
                                        </p:tav>
                                        <p:tav tm="100000">
                                          <p:val>
                                            <p:strVal val="#ppt_x"/>
                                          </p:val>
                                        </p:tav>
                                      </p:tavLst>
                                    </p:anim>
                                    <p:anim calcmode="lin" valueType="num">
                                      <p:cBhvr additive="base">
                                        <p:cTn id="8" dur="3000" fill="hold"/>
                                        <p:tgtEl>
                                          <p:spTgt spid="292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935038"/>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395536" y="908720"/>
            <a:ext cx="8352928" cy="5688632"/>
          </a:xfrm>
        </p:spPr>
        <p:txBody>
          <a:bodyPr/>
          <a:lstStyle/>
          <a:p>
            <a:pPr algn="ctr" eaLnBrk="1" hangingPunct="1">
              <a:lnSpc>
                <a:spcPct val="150000"/>
              </a:lnSpc>
              <a:buFont typeface="Wingdings" panose="05000000000000000000" pitchFamily="2" charset="2"/>
              <a:buChar char="§"/>
            </a:pPr>
            <a:r>
              <a:rPr lang="tr-TR" sz="3000" dirty="0" smtClean="0"/>
              <a:t>Okullar, sadece akademik açıdan başarılı bireylerin yetiştirildiği kurumlar olarak mı düşünülmeli?</a:t>
            </a:r>
          </a:p>
          <a:p>
            <a:pPr algn="ctr" eaLnBrk="1" hangingPunct="1">
              <a:lnSpc>
                <a:spcPct val="150000"/>
              </a:lnSpc>
              <a:buFont typeface="Wingdings" panose="05000000000000000000" pitchFamily="2" charset="2"/>
              <a:buChar char="§"/>
            </a:pPr>
            <a:r>
              <a:rPr lang="tr-TR" sz="3000" dirty="0" smtClean="0"/>
              <a:t>Temel insanî değerleri benimsemiş bireyler yetiştirmek de okulun temel misyonları arasında değil mi?</a:t>
            </a:r>
          </a:p>
          <a:p>
            <a:pPr algn="ctr" eaLnBrk="1" hangingPunct="1">
              <a:lnSpc>
                <a:spcPct val="150000"/>
              </a:lnSpc>
              <a:buFont typeface="Wingdings" panose="05000000000000000000" pitchFamily="2" charset="2"/>
              <a:buChar char="§"/>
            </a:pPr>
            <a:r>
              <a:rPr lang="tr-TR" sz="3000" dirty="0" smtClean="0"/>
              <a:t>Çağın getirdiği olumsuz durumlar karşısında, okullar öğrencilerine  rehber olabiliyor mu?</a:t>
            </a:r>
          </a:p>
        </p:txBody>
      </p:sp>
    </p:spTree>
    <p:extLst>
      <p:ext uri="{BB962C8B-B14F-4D97-AF65-F5344CB8AC3E}">
        <p14:creationId xmlns:p14="http://schemas.microsoft.com/office/powerpoint/2010/main" xmlns="" val="34168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288" y="336550"/>
            <a:ext cx="8229600" cy="1143000"/>
          </a:xfrm>
        </p:spPr>
        <p:txBody>
          <a:bodyPr/>
          <a:lstStyle/>
          <a:p>
            <a:pPr algn="ctr" eaLnBrk="1" hangingPunct="1"/>
            <a:r>
              <a:rPr lang="tr-TR" sz="3200" b="1"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8313" y="1557338"/>
            <a:ext cx="8229600" cy="4387850"/>
          </a:xfrm>
        </p:spPr>
        <p:txBody>
          <a:bodyPr>
            <a:normAutofit fontScale="85000" lnSpcReduction="10000"/>
          </a:bodyPr>
          <a:lstStyle/>
          <a:p>
            <a:pPr marL="274320" indent="-274320" algn="ctr" eaLnBrk="1" fontAlgn="auto" hangingPunct="1">
              <a:spcAft>
                <a:spcPts val="0"/>
              </a:spcAft>
              <a:buClr>
                <a:schemeClr val="accent3"/>
              </a:buClr>
              <a:buFont typeface="Wingdings 2"/>
              <a:buChar char=""/>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Yükselen şiddet eğilimleri,</a:t>
            </a:r>
          </a:p>
          <a:p>
            <a:pPr marL="274320" indent="-274320" algn="ctr" eaLnBrk="1" fontAlgn="auto" hangingPunct="1">
              <a:spcAft>
                <a:spcPts val="0"/>
              </a:spcAft>
              <a:buClr>
                <a:schemeClr val="accent3"/>
              </a:buClr>
              <a:buFont typeface="Wingdings 2"/>
              <a:buNone/>
              <a:defRPr/>
            </a:pPr>
            <a:endParaRPr lang="tr-TR" dirty="0" smtClean="0"/>
          </a:p>
          <a:p>
            <a:pPr marL="274320" indent="-274320" algn="ctr" eaLnBrk="1" fontAlgn="auto" hangingPunct="1">
              <a:spcAft>
                <a:spcPts val="0"/>
              </a:spcAft>
              <a:buClr>
                <a:schemeClr val="accent3"/>
              </a:buClr>
              <a:buFont typeface="Wingdings 2"/>
              <a:buNone/>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Olumsuz davranışlarda artış (yalan söyleme, kopya çekme ve hırsızlık),</a:t>
            </a:r>
          </a:p>
          <a:p>
            <a:pPr marL="274320" indent="-274320" eaLnBrk="1" fontAlgn="auto" hangingPunct="1">
              <a:spcAft>
                <a:spcPts val="0"/>
              </a:spcAft>
              <a:buClr>
                <a:schemeClr val="accent3"/>
              </a:buClr>
              <a:buFont typeface="Wingdings 2"/>
              <a:buChar char=""/>
              <a:defRPr/>
            </a:pPr>
            <a:endParaRPr lang="tr-TR" dirty="0" smtClean="0"/>
          </a:p>
          <a:p>
            <a:pPr marL="274320" indent="-274320" eaLnBrk="1" fontAlgn="auto" hangingPunct="1">
              <a:spcAft>
                <a:spcPts val="0"/>
              </a:spcAft>
              <a:buClr>
                <a:schemeClr val="accent3"/>
              </a:buClr>
              <a:buFont typeface="Wingdings 2"/>
              <a:buNone/>
              <a:defRPr/>
            </a:pPr>
            <a:endParaRPr lang="tr-TR" dirty="0" smtClean="0"/>
          </a:p>
          <a:p>
            <a:pPr algn="ctr" eaLnBrk="1" fontAlgn="auto" hangingPunct="1">
              <a:spcAft>
                <a:spcPts val="0"/>
              </a:spcAft>
              <a:buClr>
                <a:schemeClr val="accent3"/>
              </a:buClr>
              <a:buFont typeface="Wingdings" panose="05000000000000000000" pitchFamily="2" charset="2"/>
              <a:buChar char="§"/>
              <a:defRPr/>
            </a:pPr>
            <a:r>
              <a:rPr lang="tr-TR" dirty="0" smtClean="0"/>
              <a:t> Anne-babaya, öğretmene, yetkili kişilere karşı gelme,</a:t>
            </a:r>
            <a:br>
              <a:rPr lang="tr-TR" dirty="0" smtClean="0"/>
            </a:br>
            <a:endParaRPr lang="tr-TR" dirty="0" smtClean="0"/>
          </a:p>
          <a:p>
            <a:pPr marL="274320" indent="-274320" eaLnBrk="1" fontAlgn="auto" hangingPunct="1">
              <a:spcAft>
                <a:spcPts val="0"/>
              </a:spcAft>
              <a:buClr>
                <a:schemeClr val="accent3"/>
              </a:buClr>
              <a:buFont typeface="Wingdings 2"/>
              <a:buChar char=""/>
              <a:defRPr/>
            </a:pPr>
            <a:endParaRPr lang="tr-TR" dirty="0"/>
          </a:p>
        </p:txBody>
      </p:sp>
    </p:spTree>
    <p:extLst>
      <p:ext uri="{BB962C8B-B14F-4D97-AF65-F5344CB8AC3E}">
        <p14:creationId xmlns:p14="http://schemas.microsoft.com/office/powerpoint/2010/main" xmlns="" val="26452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eaLnBrk="1" hangingPunct="1"/>
            <a:r>
              <a:rPr lang="tr-TR" sz="3200" b="1"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p:txBody>
          <a:bodyPr/>
          <a:lstStyle/>
          <a:p>
            <a:pPr eaLnBrk="1" hangingPunct="1"/>
            <a:endParaRPr lang="tr-TR" dirty="0" smtClean="0"/>
          </a:p>
          <a:p>
            <a:pPr eaLnBrk="1" hangingPunct="1"/>
            <a:endParaRPr lang="tr-TR" dirty="0" smtClean="0"/>
          </a:p>
          <a:p>
            <a:pPr algn="ctr" eaLnBrk="1" hangingPunct="1">
              <a:buFont typeface="Wingdings" panose="05000000000000000000" pitchFamily="2" charset="2"/>
              <a:buChar char="§"/>
            </a:pPr>
            <a:r>
              <a:rPr lang="tr-TR" dirty="0" smtClean="0"/>
              <a:t>  Kişisel ve toplumsal sorumluluk bilincinde azalma,</a:t>
            </a:r>
          </a:p>
          <a:p>
            <a:pPr eaLnBrk="1" hangingPunct="1"/>
            <a:endParaRPr lang="tr-TR" dirty="0" smtClean="0"/>
          </a:p>
          <a:p>
            <a:pPr algn="ctr" eaLnBrk="1" hangingPunct="1">
              <a:buFont typeface="Wingdings" panose="05000000000000000000" pitchFamily="2" charset="2"/>
              <a:buChar char="§"/>
            </a:pPr>
            <a:r>
              <a:rPr lang="tr-TR" dirty="0" smtClean="0"/>
              <a:t>  Kendine zarar verici davranışlarda (madde bağımlılığı ve intihar) artış vb.</a:t>
            </a:r>
          </a:p>
        </p:txBody>
      </p:sp>
    </p:spTree>
    <p:extLst>
      <p:ext uri="{BB962C8B-B14F-4D97-AF65-F5344CB8AC3E}">
        <p14:creationId xmlns:p14="http://schemas.microsoft.com/office/powerpoint/2010/main" xmlns="" val="3844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686800" cy="838200"/>
          </a:xfrm>
        </p:spPr>
        <p:txBody>
          <a:bodyPr/>
          <a:lstStyle/>
          <a:p>
            <a:pPr algn="ctr" eaLnBrk="1" hangingPunct="1"/>
            <a:r>
              <a:rPr lang="tr-TR" sz="3200" b="1" dirty="0" smtClean="0">
                <a:latin typeface="Times New Roman" pitchFamily="18" charset="0"/>
                <a:cs typeface="Times New Roman" pitchFamily="18" charset="0"/>
              </a:rPr>
              <a:t>NİÇİN DEĞERLER EĞİTİMİ?</a:t>
            </a:r>
          </a:p>
        </p:txBody>
      </p:sp>
      <p:sp>
        <p:nvSpPr>
          <p:cNvPr id="3" name="2 İçerik Yer Tutucusu"/>
          <p:cNvSpPr>
            <a:spLocks noGrp="1"/>
          </p:cNvSpPr>
          <p:nvPr>
            <p:ph idx="1"/>
          </p:nvPr>
        </p:nvSpPr>
        <p:spPr>
          <a:xfrm>
            <a:off x="467544" y="1844824"/>
            <a:ext cx="8280920" cy="4248472"/>
          </a:xfrm>
        </p:spPr>
        <p:txBody>
          <a:bodyPr/>
          <a:lstStyle/>
          <a:p>
            <a:pPr algn="ctr" eaLnBrk="1" hangingPunct="1">
              <a:lnSpc>
                <a:spcPct val="150000"/>
              </a:lnSpc>
              <a:buFont typeface="Wingdings" panose="05000000000000000000" pitchFamily="2" charset="2"/>
              <a:buChar char="§"/>
            </a:pPr>
            <a:r>
              <a:rPr lang="tr-TR" dirty="0" smtClean="0"/>
              <a:t>Değişen ve gelişen dünya ile beraber televizyon, bilgisayar oyunları, sinema, dergi, internet, oyuncaklar ve reklamlar aracılığıyla bütün dünya, artık çocuklarımızın sosyal çevresi olmuştur. </a:t>
            </a:r>
          </a:p>
          <a:p>
            <a:pPr eaLnBrk="1" hangingPunct="1"/>
            <a:endParaRPr lang="tr-TR" dirty="0" smtClean="0"/>
          </a:p>
        </p:txBody>
      </p:sp>
    </p:spTree>
    <p:extLst>
      <p:ext uri="{BB962C8B-B14F-4D97-AF65-F5344CB8AC3E}">
        <p14:creationId xmlns:p14="http://schemas.microsoft.com/office/powerpoint/2010/main" xmlns="" val="36178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1322</Words>
  <Application>Microsoft Office PowerPoint</Application>
  <PresentationFormat>Ekran Gösterisi (4:3)</PresentationFormat>
  <Paragraphs>255</Paragraphs>
  <Slides>58</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58</vt:i4>
      </vt:variant>
    </vt:vector>
  </HeadingPairs>
  <TitlesOfParts>
    <vt:vector size="60" baseType="lpstr">
      <vt:lpstr>Ofis Teması</vt:lpstr>
      <vt:lpstr>Clip</vt:lpstr>
      <vt:lpstr>Slayt 1</vt:lpstr>
      <vt:lpstr>Değer nedir?</vt:lpstr>
      <vt:lpstr>Değerler;</vt:lpstr>
      <vt:lpstr>        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NİÇİN DEĞERLER EĞİTİMİ?</vt:lpstr>
      <vt:lpstr>DEĞERLER EĞİTİMİ</vt:lpstr>
      <vt:lpstr>Slayt 14</vt:lpstr>
      <vt:lpstr>Slayt 15</vt:lpstr>
      <vt:lpstr>  DEĞERLER EĞİTİM PROGRAMININ AMAÇLARI   </vt:lpstr>
      <vt:lpstr>DEĞERLER EĞİTİMİ PROGRAMININ AMAÇLARI</vt:lpstr>
      <vt:lpstr>DEĞER  KAZANIMINDA  AİLE</vt:lpstr>
      <vt:lpstr>DEĞER  KAZANIMINDA  AİLE</vt:lpstr>
      <vt:lpstr>DEĞER EĞİTİMİnde okul</vt:lpstr>
      <vt:lpstr>DEĞERLER EĞİTİMİ NASIL OLMALI?</vt:lpstr>
      <vt:lpstr> İLKE1:Değerler boşluk kabul etmez…</vt:lpstr>
      <vt:lpstr>İlke 2. Kalıtımla geçmez; çevresel etkenlere göre biçimlenir</vt:lpstr>
      <vt:lpstr>İlke 3. Yaşayarak, görerek ve hissederek öğrenilir…</vt:lpstr>
      <vt:lpstr>İlke 4. Her zaman ve her yerde eğitimi gerektirir…</vt:lpstr>
      <vt:lpstr>İlke 5. Zihin, kalp ve davranış üçgenine oturur…</vt:lpstr>
      <vt:lpstr>İlke 6. İç ve dış tutarlılık gerektirir…</vt:lpstr>
      <vt:lpstr>DeğerLER eğİTİmİnde dİkkat edeceğİmİz hususlar</vt:lpstr>
      <vt:lpstr>Slayt 29</vt:lpstr>
      <vt:lpstr>Slayt 30</vt:lpstr>
      <vt:lpstr>DeğerLER eğİtİmİnde dİkkat edeceğİmİz hususlar</vt:lpstr>
      <vt:lpstr>DeğerLER eğİtİmİnde dİkkat edeceğİmİz hususlar</vt:lpstr>
      <vt:lpstr>Değer LER eğİtİmİnde dİkkat edeceğİmİz hususlar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OKULDA DEĞERLER EĞİTİMİYLE İLGİLİ YAPILABİLECEKLER</vt:lpstr>
      <vt:lpstr>      OKULDA DEĞERLER EĞİTİMİYLE İLGİLİ YAPILABİLECEKLER</vt:lpstr>
      <vt:lpstr>Slayt 44</vt:lpstr>
      <vt:lpstr>Slayt 45</vt:lpstr>
      <vt:lpstr>Slayt 46</vt:lpstr>
      <vt:lpstr>Slayt 47</vt:lpstr>
      <vt:lpstr> Anlatım (Telkin , öğüt verme)</vt:lpstr>
      <vt:lpstr> Ödevlendirme</vt:lpstr>
      <vt:lpstr>Canlandırma, drama</vt:lpstr>
      <vt:lpstr>Grup çalışmaları</vt:lpstr>
      <vt:lpstr>Pano hazırlamak</vt:lpstr>
      <vt:lpstr>Öğrenci sunumları , anlatımları</vt:lpstr>
      <vt:lpstr>Belirlenen değerle ilgili olumlu ve olumsuz kavramlar üzerinde düşünme</vt:lpstr>
      <vt:lpstr>Konuyla ilgili şiir , öykü , masal belirlenmesi</vt:lpstr>
      <vt:lpstr>*İşlenen değerle alakalı film izletmek ve sesli yayınlardan istifade etmek  * Konuya ışık tutacak otobiyografilerin seçilmesi</vt:lpstr>
      <vt:lpstr>Yap-boz teknikleri kullanmak  Beyin fırtınası yapmak  Okul içi ve okul dışı geziler </vt:lpstr>
      <vt:lpstr>Slayt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dc:creator>
  <cp:lastModifiedBy>OGRETMENLERODASI2</cp:lastModifiedBy>
  <cp:revision>9</cp:revision>
  <dcterms:created xsi:type="dcterms:W3CDTF">2015-09-28T07:44:03Z</dcterms:created>
  <dcterms:modified xsi:type="dcterms:W3CDTF">2017-10-02T10:16:42Z</dcterms:modified>
</cp:coreProperties>
</file>